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22"/>
  </p:notesMasterIdLst>
  <p:sldIdLst>
    <p:sldId id="271" r:id="rId5"/>
    <p:sldId id="660" r:id="rId6"/>
    <p:sldId id="267" r:id="rId7"/>
    <p:sldId id="623" r:id="rId8"/>
    <p:sldId id="625" r:id="rId9"/>
    <p:sldId id="626" r:id="rId10"/>
    <p:sldId id="659" r:id="rId11"/>
    <p:sldId id="622" r:id="rId12"/>
    <p:sldId id="651" r:id="rId13"/>
    <p:sldId id="537" r:id="rId14"/>
    <p:sldId id="643" r:id="rId15"/>
    <p:sldId id="638" r:id="rId16"/>
    <p:sldId id="592" r:id="rId17"/>
    <p:sldId id="604" r:id="rId18"/>
    <p:sldId id="661" r:id="rId19"/>
    <p:sldId id="269" r:id="rId20"/>
    <p:sldId id="28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8257CF9-881A-4AD5-B256-61680ED1625C}">
          <p14:sldIdLst>
            <p14:sldId id="271"/>
            <p14:sldId id="660"/>
            <p14:sldId id="267"/>
            <p14:sldId id="623"/>
            <p14:sldId id="625"/>
            <p14:sldId id="626"/>
            <p14:sldId id="659"/>
            <p14:sldId id="622"/>
            <p14:sldId id="651"/>
            <p14:sldId id="537"/>
            <p14:sldId id="643"/>
            <p14:sldId id="638"/>
            <p14:sldId id="592"/>
            <p14:sldId id="604"/>
            <p14:sldId id="661"/>
            <p14:sldId id="269"/>
            <p14:sldId id="281"/>
          </p14:sldIdLst>
        </p14:section>
        <p14:section name="OLD" id="{66780486-6AAE-40C5-94B3-207A06A3376D}">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antha Brueske" initials="SB" lastIdx="4" clrIdx="0">
    <p:extLst>
      <p:ext uri="{19B8F6BF-5375-455C-9EA6-DF929625EA0E}">
        <p15:presenceInfo xmlns:p15="http://schemas.microsoft.com/office/powerpoint/2012/main" userId="S::samantha.brueske@k12.wa.us::e3e631d9-f572-4df6-9d75-f98ccf1c8c30" providerId="AD"/>
      </p:ext>
    </p:extLst>
  </p:cmAuthor>
  <p:cmAuthor id="2" name="Hannah Powell" initials="HP" lastIdx="2" clrIdx="1">
    <p:extLst>
      <p:ext uri="{19B8F6BF-5375-455C-9EA6-DF929625EA0E}">
        <p15:presenceInfo xmlns:p15="http://schemas.microsoft.com/office/powerpoint/2012/main" userId="S::hannah.powell@k12.wa.us::9f4ab313-ebea-4c9f-a7ad-ddae024c35a1" providerId="AD"/>
      </p:ext>
    </p:extLst>
  </p:cmAuthor>
  <p:cmAuthor id="3" name="Elizabeth Beechler" initials="EB" lastIdx="1" clrIdx="2">
    <p:extLst>
      <p:ext uri="{19B8F6BF-5375-455C-9EA6-DF929625EA0E}">
        <p15:presenceInfo xmlns:p15="http://schemas.microsoft.com/office/powerpoint/2012/main" userId="S::elizabeth.beechler@k12.wa.us::0ff26efa-6a15-45a4-b164-6c19fbc3473a" providerId="AD"/>
      </p:ext>
    </p:extLst>
  </p:cmAuthor>
  <p:cmAuthor id="4" name="Leanne Eko" initials="LE" lastIdx="2" clrIdx="3">
    <p:extLst>
      <p:ext uri="{19B8F6BF-5375-455C-9EA6-DF929625EA0E}">
        <p15:presenceInfo xmlns:p15="http://schemas.microsoft.com/office/powerpoint/2012/main" userId="S::leanne.eko@k12.wa.us::1e6a811f-ebf8-42dc-9422-d5f195f5ec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8F754A-3352-C5AA-3763-F5E79CF08765}" v="2" dt="2020-06-03T14:45:00.727"/>
    <p1510:client id="{18E7F899-EBDE-DDC6-1E61-878AFC10586A}" v="15" dt="2020-06-03T20:23:04.532"/>
    <p1510:client id="{1AAC93E4-1F5F-6EDC-8C4C-A8E63DC38397}" v="6" dt="2020-06-02T23:34:35.508"/>
    <p1510:client id="{1E33F40E-4069-5652-2EF1-DC5AC5E3272D}" v="31" dt="2020-06-03T20:34:39.093"/>
    <p1510:client id="{432FF7A8-D832-4F20-A3B8-8F5C51DD2F7D}" v="780" dt="2020-06-03T21:53:55.856"/>
    <p1510:client id="{568A5FF7-B162-5628-2AFA-FA5EF0436AF7}" v="133" dt="2020-06-03T20:44:26.675"/>
    <p1510:client id="{597E36A5-DF28-A669-8C89-C59E3B106F7B}" v="317" dt="2020-06-03T20:37:22.103"/>
    <p1510:client id="{644BC1EE-D5CE-49F7-69CD-03DB357DE5F2}" v="6" dt="2020-06-03T20:48:19.171"/>
    <p1510:client id="{6F09AD6A-650E-4A7B-F49F-DDCD2743000A}" v="3" dt="2020-06-03T19:32:59.952"/>
    <p1510:client id="{951B4FD2-21DD-BB17-85F0-E178EED2B705}" v="486" dt="2020-06-03T19:50:43.256"/>
    <p1510:client id="{A3548140-F1FF-ABD7-8ECA-D7060D9B423F}" v="1880" dt="2020-06-03T15:52:51.431"/>
    <p1510:client id="{BA747742-F14B-47AE-80D4-C69BDBC2BB94}" v="265" dt="2020-06-03T20:48:12.466"/>
    <p1510:client id="{FB4F4047-4BF5-09A8-DF50-CBE1CDF6CD37}" v="5" vWet="9" dt="2020-06-03T20:34:11.956"/>
  </p1510:revLst>
</p1510:revInfo>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58" d="100"/>
          <a:sy n="58" d="100"/>
        </p:scale>
        <p:origin x="970" y="58"/>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5CCE7-1E87-4EEE-9A7C-DEE121023620}" type="datetimeFigureOut">
              <a:rPr lang="en-US" smtClean="0"/>
              <a:t>6/5/20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2E5A8C-E214-429A-9577-053C958D5D9C}" type="slidenum">
              <a:rPr lang="en-US" smtClean="0"/>
              <a:t>‹#›</a:t>
            </a:fld>
            <a:endParaRPr lang="en-US"/>
          </a:p>
        </p:txBody>
      </p:sp>
    </p:spTree>
    <p:extLst>
      <p:ext uri="{BB962C8B-B14F-4D97-AF65-F5344CB8AC3E}">
        <p14:creationId xmlns:p14="http://schemas.microsoft.com/office/powerpoint/2010/main" val="1284855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urveygizmo.com/s3/5091810/Summer-Meals-Banner-Order-For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okidhungry.org/find-free-meals"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fns.usda.gov/sfsp/summer-meals-toolkit" TargetMode="External"/><Relationship Id="rId4" Type="http://schemas.openxmlformats.org/officeDocument/2006/relationships/hyperlink" Target="https://www.fns.usda.gov/summerfoodrock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81032E-8435-4810-B872-D429860A9133}" type="slidenum">
              <a:rPr lang="en-US" smtClean="0"/>
              <a:t>1</a:t>
            </a:fld>
            <a:endParaRPr lang="en-US"/>
          </a:p>
        </p:txBody>
      </p:sp>
    </p:spTree>
    <p:extLst>
      <p:ext uri="{BB962C8B-B14F-4D97-AF65-F5344CB8AC3E}">
        <p14:creationId xmlns:p14="http://schemas.microsoft.com/office/powerpoint/2010/main" val="537699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US"/>
              <a:t>OSPI has developed reusable 6 ft. x 3ft. banners to help promote your SFSP sites this summer. You can order these banners to be shipped to you at no cost by completing the order form below. Sponsors can order up to one banner per SFSP site they plan to operate this summer.•Someone must be present at time of delivery instead. You must use a  physical address, not a PO box.</a:t>
            </a:r>
          </a:p>
          <a:p>
            <a:pPr marL="285750" indent="-285750">
              <a:lnSpc>
                <a:spcPct val="90000"/>
              </a:lnSpc>
              <a:spcBef>
                <a:spcPts val="1000"/>
              </a:spcBef>
              <a:buFont typeface="Arial,Sans-Serif"/>
              <a:buChar char="•"/>
            </a:pPr>
            <a:endParaRPr lang="en-US">
              <a:cs typeface="Calibri"/>
            </a:endParaRPr>
          </a:p>
          <a:p>
            <a:r>
              <a:rPr lang="en-US"/>
              <a:t>. Orders are processed within 5 business days and shipments will arrive at the address provided usually within 10 business days.</a:t>
            </a:r>
            <a:br>
              <a:rPr lang="en-US">
                <a:cs typeface="+mn-lt"/>
              </a:rPr>
            </a:br>
            <a:br>
              <a:rPr lang="en-US">
                <a:cs typeface="+mn-lt"/>
              </a:rPr>
            </a:br>
            <a:r>
              <a:rPr lang="en-US"/>
              <a:t>Questions? Please contact OSPI Child Nutrition Services at 360-725-6200 or summermeals@k12.wa.us. </a:t>
            </a:r>
          </a:p>
          <a:p>
            <a:endParaRPr lang="en-US"/>
          </a:p>
          <a:p>
            <a:pPr>
              <a:defRPr/>
            </a:pPr>
            <a:r>
              <a:rPr lang="en-US" sz="1200">
                <a:ea typeface="+mj-lt"/>
                <a:cs typeface="Calibri"/>
                <a:hlinkClick r:id="rId3"/>
              </a:rPr>
              <a:t>https://www.surveygizmo.com/s3/5091810/Summer-Meals-Banner-Order-Form</a:t>
            </a:r>
            <a:r>
              <a:rPr lang="en-US">
                <a:ea typeface="+mj-lt"/>
                <a:cs typeface="Calibri"/>
              </a:rPr>
              <a:t> </a:t>
            </a:r>
            <a:endParaRPr lang="en-US" sz="1200">
              <a:cs typeface="Segoe UI"/>
            </a:endParaRPr>
          </a:p>
          <a:p>
            <a:endParaRPr lang="en-US"/>
          </a:p>
        </p:txBody>
      </p:sp>
      <p:sp>
        <p:nvSpPr>
          <p:cNvPr id="4" name="Slide Number Placeholder 3"/>
          <p:cNvSpPr>
            <a:spLocks noGrp="1"/>
          </p:cNvSpPr>
          <p:nvPr>
            <p:ph type="sldNum" sz="quarter" idx="5"/>
          </p:nvPr>
        </p:nvSpPr>
        <p:spPr/>
        <p:txBody>
          <a:bodyPr/>
          <a:lstStyle/>
          <a:p>
            <a:fld id="{612E5A8C-E214-429A-9577-053C958D5D9C}" type="slidenum">
              <a:rPr lang="en-US" smtClean="0"/>
              <a:t>11</a:t>
            </a:fld>
            <a:endParaRPr lang="en-US"/>
          </a:p>
        </p:txBody>
      </p:sp>
    </p:spTree>
    <p:extLst>
      <p:ext uri="{BB962C8B-B14F-4D97-AF65-F5344CB8AC3E}">
        <p14:creationId xmlns:p14="http://schemas.microsoft.com/office/powerpoint/2010/main" val="3334397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US"/>
              <a:t>All public school districts and private schools must conduct outreach for summer meals each school year as required by the United States Department of Agriculture (USDA). </a:t>
            </a:r>
            <a:r>
              <a:rPr lang="en-US" b="1"/>
              <a:t>The outreach is to advertise the availability of summer meals before the end of the school year. Even if there won’t be a summer feeding program in your community, you must share resources that allow households to locate summer meals in the area.</a:t>
            </a:r>
            <a:r>
              <a:rPr lang="en-US"/>
              <a:t>Outreach includes distributing location, meal times, and contact information through your regular communication channels.</a:t>
            </a:r>
            <a:endParaRPr lang="en-US">
              <a:cs typeface="Calibri" panose="020F0502020204030204"/>
            </a:endParaRPr>
          </a:p>
          <a:p>
            <a:pPr>
              <a:lnSpc>
                <a:spcPct val="90000"/>
              </a:lnSpc>
              <a:spcBef>
                <a:spcPts val="1000"/>
              </a:spcBef>
            </a:pPr>
            <a:r>
              <a:rPr lang="en-US"/>
              <a:t>There are a number of resources, in both English and Spanish, to raise awareness in your community.</a:t>
            </a:r>
            <a:endParaRPr lang="en-US">
              <a:cs typeface="Calibri" panose="020F0502020204030204"/>
            </a:endParaRPr>
          </a:p>
          <a:p>
            <a:pPr marL="171450" indent="-171450">
              <a:lnSpc>
                <a:spcPct val="90000"/>
              </a:lnSpc>
              <a:spcBef>
                <a:spcPts val="1000"/>
              </a:spcBef>
              <a:buFont typeface="Arial"/>
              <a:buChar char="•"/>
            </a:pPr>
            <a:r>
              <a:rPr lang="en-US" b="1"/>
              <a:t>No Kid Hungry Texting Line</a:t>
            </a:r>
            <a:r>
              <a:rPr lang="en-US"/>
              <a:t> - Families may text </a:t>
            </a:r>
            <a:r>
              <a:rPr lang="en-US" i="1"/>
              <a:t>"Food"</a:t>
            </a:r>
            <a:r>
              <a:rPr lang="en-US"/>
              <a:t> or </a:t>
            </a:r>
            <a:r>
              <a:rPr lang="en-US" i="1"/>
              <a:t>"Comida"</a:t>
            </a:r>
            <a:r>
              <a:rPr lang="en-US"/>
              <a:t> to 877-877 to find free summer meals near them.</a:t>
            </a:r>
            <a:endParaRPr lang="en-US">
              <a:cs typeface="Calibri" panose="020F0502020204030204"/>
            </a:endParaRPr>
          </a:p>
          <a:p>
            <a:pPr marL="285750" indent="-285750">
              <a:lnSpc>
                <a:spcPct val="90000"/>
              </a:lnSpc>
              <a:spcBef>
                <a:spcPts val="1000"/>
              </a:spcBef>
              <a:buFont typeface="Arial"/>
              <a:buChar char="•"/>
            </a:pPr>
            <a:r>
              <a:rPr lang="en-US" b="1"/>
              <a:t>No Kid Hungry Meal Site Locator</a:t>
            </a:r>
            <a:r>
              <a:rPr lang="en-US"/>
              <a:t> - Promote the </a:t>
            </a:r>
            <a:r>
              <a:rPr lang="en-US">
                <a:hlinkClick r:id="rId3"/>
              </a:rPr>
              <a:t>https://www.nokidhungry.org/find-free-meals</a:t>
            </a:r>
            <a:r>
              <a:rPr lang="en-US"/>
              <a:t> website.</a:t>
            </a:r>
          </a:p>
          <a:p>
            <a:pPr marL="285750" indent="-285750">
              <a:lnSpc>
                <a:spcPct val="90000"/>
              </a:lnSpc>
              <a:spcBef>
                <a:spcPts val="1000"/>
              </a:spcBef>
              <a:buFont typeface="Arial"/>
              <a:buChar char="•"/>
            </a:pPr>
            <a:r>
              <a:rPr lang="en-US" b="1"/>
              <a:t>USDA Summer Meals Hotline</a:t>
            </a:r>
            <a:r>
              <a:rPr lang="en-US"/>
              <a:t> at 1-866-348-6479. Families will receive assistance to find the location, meal times, and contact information for summer meals based on their full address, city, and/or zip code.</a:t>
            </a:r>
          </a:p>
          <a:p>
            <a:pPr marL="285750" indent="-285750">
              <a:lnSpc>
                <a:spcPct val="90000"/>
              </a:lnSpc>
              <a:spcBef>
                <a:spcPts val="1000"/>
              </a:spcBef>
              <a:buFont typeface="Arial"/>
              <a:buChar char="•"/>
            </a:pPr>
            <a:r>
              <a:rPr lang="en-US" b="1"/>
              <a:t>USDA Summer meals finder</a:t>
            </a:r>
            <a:r>
              <a:rPr lang="en-US"/>
              <a:t> at </a:t>
            </a:r>
            <a:r>
              <a:rPr lang="en-US">
                <a:hlinkClick r:id="rId4"/>
              </a:rPr>
              <a:t>www.fns.usda.gov/summerfoodrocks</a:t>
            </a:r>
            <a:r>
              <a:rPr lang="en-US"/>
              <a:t>. This website is easy for families to use as they can access summer meals locations by entering their zip code.</a:t>
            </a:r>
          </a:p>
          <a:p>
            <a:pPr marL="285750" indent="-285750">
              <a:lnSpc>
                <a:spcPct val="90000"/>
              </a:lnSpc>
              <a:spcBef>
                <a:spcPts val="1000"/>
              </a:spcBef>
              <a:buFont typeface="Arial"/>
              <a:buChar char="•"/>
            </a:pPr>
            <a:r>
              <a:rPr lang="en-US" b="1">
                <a:hlinkClick r:id="rId5"/>
              </a:rPr>
              <a:t>USDA Summer Meals Toolkit</a:t>
            </a:r>
            <a:r>
              <a:rPr lang="en-US"/>
              <a:t> provides multiple tools and resources you can use.</a:t>
            </a:r>
          </a:p>
          <a:p>
            <a:endParaRPr lang="en-US">
              <a:cs typeface="Calibri"/>
            </a:endParaRPr>
          </a:p>
        </p:txBody>
      </p:sp>
      <p:sp>
        <p:nvSpPr>
          <p:cNvPr id="4" name="Slide Number Placeholder 3"/>
          <p:cNvSpPr>
            <a:spLocks noGrp="1"/>
          </p:cNvSpPr>
          <p:nvPr>
            <p:ph type="sldNum" sz="quarter" idx="5"/>
          </p:nvPr>
        </p:nvSpPr>
        <p:spPr/>
        <p:txBody>
          <a:bodyPr/>
          <a:lstStyle/>
          <a:p>
            <a:fld id="{612E5A8C-E214-429A-9577-053C958D5D9C}" type="slidenum">
              <a:rPr lang="en-US" smtClean="0"/>
              <a:t>12</a:t>
            </a:fld>
            <a:endParaRPr lang="en-US"/>
          </a:p>
        </p:txBody>
      </p:sp>
    </p:spTree>
    <p:extLst>
      <p:ext uri="{BB962C8B-B14F-4D97-AF65-F5344CB8AC3E}">
        <p14:creationId xmlns:p14="http://schemas.microsoft.com/office/powerpoint/2010/main" val="3818714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a:t>A quick review of who is required to operate the Summer Food Service Program.  </a:t>
            </a:r>
            <a:r>
              <a:rPr lang="en-US" b="1"/>
              <a:t>There is a WA state requirement that states</a:t>
            </a:r>
            <a:r>
              <a:rPr lang="en-US"/>
              <a:t>​</a:t>
            </a:r>
          </a:p>
          <a:p>
            <a:pPr fontAlgn="base"/>
            <a:r>
              <a:rPr lang="en-US"/>
              <a:t>Schools in the district offering summer programs of academic, enrichment, or remedial services and have 50% or more of the children enrolled in the school qualify for free or reduced-price lunch must provide meal service. </a:t>
            </a:r>
          </a:p>
        </p:txBody>
      </p:sp>
      <p:sp>
        <p:nvSpPr>
          <p:cNvPr id="4" name="Slide Number Placeholder 3"/>
          <p:cNvSpPr>
            <a:spLocks noGrp="1"/>
          </p:cNvSpPr>
          <p:nvPr>
            <p:ph type="sldNum" sz="quarter" idx="5"/>
          </p:nvPr>
        </p:nvSpPr>
        <p:spPr/>
        <p:txBody>
          <a:bodyPr/>
          <a:lstStyle/>
          <a:p>
            <a:fld id="{E881032E-8435-4810-B872-D429860A9133}" type="slidenum">
              <a:rPr lang="en-US" smtClean="0"/>
              <a:t>13</a:t>
            </a:fld>
            <a:endParaRPr lang="en-US"/>
          </a:p>
        </p:txBody>
      </p:sp>
    </p:spTree>
    <p:extLst>
      <p:ext uri="{BB962C8B-B14F-4D97-AF65-F5344CB8AC3E}">
        <p14:creationId xmlns:p14="http://schemas.microsoft.com/office/powerpoint/2010/main" val="282291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a:solidFill>
                  <a:schemeClr val="tx1"/>
                </a:solidFill>
                <a:effectLst/>
                <a:latin typeface="+mn-lt"/>
                <a:ea typeface="+mn-ea"/>
                <a:cs typeface="+mn-cs"/>
              </a:rPr>
              <a:t>If</a:t>
            </a:r>
            <a:r>
              <a:rPr lang="en-US" b="1"/>
              <a:t> your school district is moving to an online format for summer school due to COVID-19,</a:t>
            </a:r>
            <a:r>
              <a:rPr lang="en-US"/>
              <a:t> </a:t>
            </a:r>
            <a:r>
              <a:rPr lang="en-US" b="1"/>
              <a:t>there are 3 options available for meal service during this time</a:t>
            </a:r>
            <a:r>
              <a:rPr lang="en-US" sz="1200" b="1" kern="1200">
                <a:solidFill>
                  <a:schemeClr val="tx1"/>
                </a:solidFill>
                <a:effectLst/>
                <a:latin typeface="+mn-lt"/>
                <a:ea typeface="+mn-ea"/>
                <a:cs typeface="+mn-cs"/>
              </a:rPr>
              <a:t>:</a:t>
            </a:r>
            <a:r>
              <a:rPr lang="en-US" b="1"/>
              <a:t>​</a:t>
            </a:r>
          </a:p>
          <a:p>
            <a:pPr fontAlgn="base"/>
            <a:r>
              <a:rPr lang="en-US" sz="1200" kern="1200">
                <a:solidFill>
                  <a:schemeClr val="tx1"/>
                </a:solidFill>
                <a:effectLst/>
                <a:latin typeface="+mn-lt"/>
                <a:ea typeface="+mn-ea"/>
                <a:cs typeface="+mn-cs"/>
              </a:rPr>
              <a:t>Operate SFSP or SSO (open to the community)</a:t>
            </a:r>
            <a:r>
              <a:rPr lang="en-US"/>
              <a:t>​</a:t>
            </a:r>
            <a:endParaRPr lang="en-US">
              <a:cs typeface="Calibri"/>
            </a:endParaRPr>
          </a:p>
          <a:p>
            <a:pPr fontAlgn="base"/>
            <a:r>
              <a:rPr lang="en-US" sz="1200" kern="1200">
                <a:solidFill>
                  <a:schemeClr val="tx1"/>
                </a:solidFill>
                <a:effectLst/>
                <a:latin typeface="+mn-lt"/>
                <a:ea typeface="+mn-ea"/>
                <a:cs typeface="+mn-cs"/>
              </a:rPr>
              <a:t>Operate NSLP (open to Summer school students only – by name meal count </a:t>
            </a:r>
            <a:r>
              <a:rPr lang="en-US"/>
              <a:t>would be taken based </a:t>
            </a:r>
            <a:r>
              <a:rPr lang="en-US" sz="1200" kern="1200">
                <a:solidFill>
                  <a:schemeClr val="tx1"/>
                </a:solidFill>
                <a:effectLst/>
                <a:latin typeface="+mn-lt"/>
                <a:ea typeface="+mn-ea"/>
                <a:cs typeface="+mn-cs"/>
              </a:rPr>
              <a:t>on F/R</a:t>
            </a:r>
            <a:r>
              <a:rPr lang="en-US"/>
              <a:t> eligible</a:t>
            </a:r>
            <a:r>
              <a:rPr lang="en-US" sz="1200" kern="1200">
                <a:solidFill>
                  <a:schemeClr val="tx1"/>
                </a:solidFill>
                <a:effectLst/>
                <a:latin typeface="+mn-lt"/>
                <a:ea typeface="+mn-ea"/>
                <a:cs typeface="+mn-cs"/>
              </a:rPr>
              <a:t>)</a:t>
            </a:r>
            <a:r>
              <a:rPr lang="en-US"/>
              <a:t>​ OR</a:t>
            </a:r>
            <a:endParaRPr lang="en-US">
              <a:cs typeface="Calibri"/>
            </a:endParaRPr>
          </a:p>
          <a:p>
            <a:pPr fontAlgn="base"/>
            <a:r>
              <a:rPr lang="en-US" sz="1200" kern="1200">
                <a:solidFill>
                  <a:schemeClr val="tx1"/>
                </a:solidFill>
                <a:effectLst/>
                <a:latin typeface="+mn-lt"/>
                <a:ea typeface="+mn-ea"/>
                <a:cs typeface="+mn-cs"/>
              </a:rPr>
              <a:t>Choose not to operate – refer families to </a:t>
            </a:r>
            <a:r>
              <a:rPr lang="en-US"/>
              <a:t>community</a:t>
            </a:r>
            <a:r>
              <a:rPr lang="en-US" sz="1200" kern="1200">
                <a:solidFill>
                  <a:schemeClr val="tx1"/>
                </a:solidFill>
                <a:effectLst/>
                <a:latin typeface="+mn-lt"/>
                <a:ea typeface="+mn-ea"/>
                <a:cs typeface="+mn-cs"/>
              </a:rPr>
              <a:t> programs</a:t>
            </a:r>
            <a:r>
              <a:rPr lang="en-US"/>
              <a:t>​ providing meals</a:t>
            </a:r>
            <a:endParaRPr lang="en-US">
              <a:cs typeface="Calibri"/>
            </a:endParaRPr>
          </a:p>
          <a:p>
            <a:r>
              <a:rPr lang="en-US" sz="1200" kern="1200">
                <a:solidFill>
                  <a:schemeClr val="tx1"/>
                </a:solidFill>
                <a:effectLst/>
                <a:latin typeface="+mn-lt"/>
                <a:ea typeface="+mn-ea"/>
                <a:cs typeface="+mn-cs"/>
              </a:rPr>
              <a:t> </a:t>
            </a:r>
            <a:endParaRPr lang="en-US" sz="1200" kern="1200">
              <a:solidFill>
                <a:schemeClr val="tx1"/>
              </a:solidFill>
              <a:effectLst/>
              <a:latin typeface="+mn-lt"/>
              <a:cs typeface="Calibri"/>
            </a:endParaRPr>
          </a:p>
          <a:p>
            <a:r>
              <a:rPr lang="en-US" sz="1200" kern="1200">
                <a:solidFill>
                  <a:schemeClr val="tx1"/>
                </a:solidFill>
                <a:effectLst/>
                <a:latin typeface="+mn-lt"/>
                <a:ea typeface="+mn-ea"/>
                <a:cs typeface="+mn-cs"/>
              </a:rPr>
              <a:t> </a:t>
            </a:r>
            <a:endParaRPr lang="en-US" sz="1200" kern="120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E881032E-8435-4810-B872-D429860A9133}" type="slidenum">
              <a:rPr lang="en-US" smtClean="0"/>
              <a:t>14</a:t>
            </a:fld>
            <a:endParaRPr lang="en-US"/>
          </a:p>
        </p:txBody>
      </p:sp>
    </p:spTree>
    <p:extLst>
      <p:ext uri="{BB962C8B-B14F-4D97-AF65-F5344CB8AC3E}">
        <p14:creationId xmlns:p14="http://schemas.microsoft.com/office/powerpoint/2010/main" val="2374705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a:solidFill>
                  <a:schemeClr val="tx1"/>
                </a:solidFill>
                <a:effectLst/>
                <a:latin typeface="+mn-lt"/>
                <a:ea typeface="+mn-ea"/>
                <a:cs typeface="+mn-cs"/>
              </a:rPr>
              <a:t>If</a:t>
            </a:r>
            <a:r>
              <a:rPr lang="en-US" b="1"/>
              <a:t> your school district is moving to an online format for summer school due to COVID-19,</a:t>
            </a:r>
            <a:r>
              <a:rPr lang="en-US"/>
              <a:t> </a:t>
            </a:r>
            <a:r>
              <a:rPr lang="en-US" b="1"/>
              <a:t>there are 3 options available for meal service during this time</a:t>
            </a:r>
            <a:r>
              <a:rPr lang="en-US" sz="1200" b="1" kern="1200">
                <a:solidFill>
                  <a:schemeClr val="tx1"/>
                </a:solidFill>
                <a:effectLst/>
                <a:latin typeface="+mn-lt"/>
                <a:ea typeface="+mn-ea"/>
                <a:cs typeface="+mn-cs"/>
              </a:rPr>
              <a:t>:</a:t>
            </a:r>
            <a:r>
              <a:rPr lang="en-US" b="1"/>
              <a:t>​</a:t>
            </a:r>
          </a:p>
          <a:p>
            <a:pPr fontAlgn="base"/>
            <a:r>
              <a:rPr lang="en-US" sz="1200" kern="1200">
                <a:solidFill>
                  <a:schemeClr val="tx1"/>
                </a:solidFill>
                <a:effectLst/>
                <a:latin typeface="+mn-lt"/>
                <a:ea typeface="+mn-ea"/>
                <a:cs typeface="+mn-cs"/>
              </a:rPr>
              <a:t>Operate SFSP or SSO (open to the community)</a:t>
            </a:r>
            <a:r>
              <a:rPr lang="en-US"/>
              <a:t>​</a:t>
            </a:r>
            <a:endParaRPr lang="en-US">
              <a:cs typeface="Calibri"/>
            </a:endParaRPr>
          </a:p>
          <a:p>
            <a:pPr fontAlgn="base"/>
            <a:r>
              <a:rPr lang="en-US" sz="1200" kern="1200">
                <a:solidFill>
                  <a:schemeClr val="tx1"/>
                </a:solidFill>
                <a:effectLst/>
                <a:latin typeface="+mn-lt"/>
                <a:ea typeface="+mn-ea"/>
                <a:cs typeface="+mn-cs"/>
              </a:rPr>
              <a:t>Operate NSLP (open to Summer school students only – by name meal count </a:t>
            </a:r>
            <a:r>
              <a:rPr lang="en-US"/>
              <a:t>would be taken based </a:t>
            </a:r>
            <a:r>
              <a:rPr lang="en-US" sz="1200" kern="1200">
                <a:solidFill>
                  <a:schemeClr val="tx1"/>
                </a:solidFill>
                <a:effectLst/>
                <a:latin typeface="+mn-lt"/>
                <a:ea typeface="+mn-ea"/>
                <a:cs typeface="+mn-cs"/>
              </a:rPr>
              <a:t>on F/R</a:t>
            </a:r>
            <a:r>
              <a:rPr lang="en-US"/>
              <a:t> eligible</a:t>
            </a:r>
            <a:r>
              <a:rPr lang="en-US" sz="1200" kern="1200">
                <a:solidFill>
                  <a:schemeClr val="tx1"/>
                </a:solidFill>
                <a:effectLst/>
                <a:latin typeface="+mn-lt"/>
                <a:ea typeface="+mn-ea"/>
                <a:cs typeface="+mn-cs"/>
              </a:rPr>
              <a:t>)</a:t>
            </a:r>
            <a:r>
              <a:rPr lang="en-US"/>
              <a:t>​ OR</a:t>
            </a:r>
            <a:endParaRPr lang="en-US">
              <a:cs typeface="Calibri"/>
            </a:endParaRPr>
          </a:p>
          <a:p>
            <a:pPr fontAlgn="base"/>
            <a:r>
              <a:rPr lang="en-US" sz="1200" kern="1200">
                <a:solidFill>
                  <a:schemeClr val="tx1"/>
                </a:solidFill>
                <a:effectLst/>
                <a:latin typeface="+mn-lt"/>
                <a:ea typeface="+mn-ea"/>
                <a:cs typeface="+mn-cs"/>
              </a:rPr>
              <a:t>Choose not to operate – refer families to </a:t>
            </a:r>
            <a:r>
              <a:rPr lang="en-US"/>
              <a:t>community</a:t>
            </a:r>
            <a:r>
              <a:rPr lang="en-US" sz="1200" kern="1200">
                <a:solidFill>
                  <a:schemeClr val="tx1"/>
                </a:solidFill>
                <a:effectLst/>
                <a:latin typeface="+mn-lt"/>
                <a:ea typeface="+mn-ea"/>
                <a:cs typeface="+mn-cs"/>
              </a:rPr>
              <a:t> programs</a:t>
            </a:r>
            <a:r>
              <a:rPr lang="en-US"/>
              <a:t>​ providing meals</a:t>
            </a:r>
            <a:endParaRPr lang="en-US">
              <a:cs typeface="Calibri"/>
            </a:endParaRPr>
          </a:p>
          <a:p>
            <a:r>
              <a:rPr lang="en-US" sz="1200" kern="1200">
                <a:solidFill>
                  <a:schemeClr val="tx1"/>
                </a:solidFill>
                <a:effectLst/>
                <a:latin typeface="+mn-lt"/>
                <a:ea typeface="+mn-ea"/>
                <a:cs typeface="+mn-cs"/>
              </a:rPr>
              <a:t> </a:t>
            </a:r>
            <a:endParaRPr lang="en-US" sz="1200" kern="1200">
              <a:solidFill>
                <a:schemeClr val="tx1"/>
              </a:solidFill>
              <a:effectLst/>
              <a:latin typeface="+mn-lt"/>
              <a:cs typeface="Calibri"/>
            </a:endParaRPr>
          </a:p>
          <a:p>
            <a:r>
              <a:rPr lang="en-US" sz="1200" kern="1200">
                <a:solidFill>
                  <a:schemeClr val="tx1"/>
                </a:solidFill>
                <a:effectLst/>
                <a:latin typeface="+mn-lt"/>
                <a:ea typeface="+mn-ea"/>
                <a:cs typeface="+mn-cs"/>
              </a:rPr>
              <a:t> </a:t>
            </a:r>
            <a:endParaRPr lang="en-US" sz="1200" kern="120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E881032E-8435-4810-B872-D429860A9133}" type="slidenum">
              <a:rPr lang="en-US" smtClean="0"/>
              <a:t>15</a:t>
            </a:fld>
            <a:endParaRPr lang="en-US"/>
          </a:p>
        </p:txBody>
      </p:sp>
    </p:spTree>
    <p:extLst>
      <p:ext uri="{BB962C8B-B14F-4D97-AF65-F5344CB8AC3E}">
        <p14:creationId xmlns:p14="http://schemas.microsoft.com/office/powerpoint/2010/main" val="2020924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81032E-8435-4810-B872-D429860A9133}" type="slidenum">
              <a:rPr lang="en-US" smtClean="0"/>
              <a:t>16</a:t>
            </a:fld>
            <a:endParaRPr lang="en-US"/>
          </a:p>
        </p:txBody>
      </p:sp>
    </p:spTree>
    <p:extLst>
      <p:ext uri="{BB962C8B-B14F-4D97-AF65-F5344CB8AC3E}">
        <p14:creationId xmlns:p14="http://schemas.microsoft.com/office/powerpoint/2010/main" val="2716803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BE1A85-27A4-44FC-986D-4AAD4964E2EF}" type="slidenum">
              <a:rPr lang="en-US" smtClean="0"/>
              <a:t>17</a:t>
            </a:fld>
            <a:endParaRPr lang="en-US"/>
          </a:p>
        </p:txBody>
      </p:sp>
    </p:spTree>
    <p:extLst>
      <p:ext uri="{BB962C8B-B14F-4D97-AF65-F5344CB8AC3E}">
        <p14:creationId xmlns:p14="http://schemas.microsoft.com/office/powerpoint/2010/main" val="3038474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start with a brief review from last week on USDA Policy Memos. On May 14</a:t>
            </a:r>
            <a:r>
              <a:rPr lang="en-US" baseline="30000"/>
              <a:t>th</a:t>
            </a:r>
            <a:r>
              <a:rPr lang="en-US"/>
              <a:t> USDA granted 4 waiver extensions.</a:t>
            </a:r>
          </a:p>
        </p:txBody>
      </p:sp>
      <p:sp>
        <p:nvSpPr>
          <p:cNvPr id="4" name="Slide Number Placeholder 3"/>
          <p:cNvSpPr>
            <a:spLocks noGrp="1"/>
          </p:cNvSpPr>
          <p:nvPr>
            <p:ph type="sldNum" sz="quarter" idx="5"/>
          </p:nvPr>
        </p:nvSpPr>
        <p:spPr/>
        <p:txBody>
          <a:bodyPr/>
          <a:lstStyle/>
          <a:p>
            <a:fld id="{E881032E-8435-4810-B872-D429860A9133}" type="slidenum">
              <a:rPr lang="en-US" smtClean="0"/>
              <a:t>3</a:t>
            </a:fld>
            <a:endParaRPr lang="en-US"/>
          </a:p>
        </p:txBody>
      </p:sp>
    </p:spTree>
    <p:extLst>
      <p:ext uri="{BB962C8B-B14F-4D97-AF65-F5344CB8AC3E}">
        <p14:creationId xmlns:p14="http://schemas.microsoft.com/office/powerpoint/2010/main" val="1451131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p>
          <a:p>
            <a:r>
              <a:rPr lang="en-US"/>
              <a:t>T</a:t>
            </a:r>
            <a:r>
              <a:rPr lang="en-US" b="1"/>
              <a:t>he Meal Service Times waive</a:t>
            </a:r>
            <a:r>
              <a:rPr lang="en-US"/>
              <a:t>r allows for NSLP, SBP, and CACFP sponsors to serve multiple meals at one time.  Meals can be distributed for up to one week at  time. </a:t>
            </a:r>
            <a:endParaRPr lang="en-US">
              <a:cs typeface="Calibri"/>
            </a:endParaRPr>
          </a:p>
          <a:p>
            <a:r>
              <a:rPr lang="en-US"/>
              <a:t>I want to point out that Meal time flexibility was extended for The Summer Food Service Program and Seamless Summer Option  in the COVID-19 Child Nutrition Response #17 and extends through September 30th. </a:t>
            </a:r>
            <a:endParaRPr lang="en-US">
              <a:cs typeface="Calibri"/>
            </a:endParaRPr>
          </a:p>
          <a:p>
            <a:r>
              <a:rPr lang="en-US" b="1"/>
              <a:t>The Non congregate feeding </a:t>
            </a:r>
            <a:r>
              <a:rPr lang="en-US"/>
              <a:t>waiver allows for meals to be served in a grab n go meal service, mobile delivery, on bus routes or home delivery. </a:t>
            </a:r>
            <a:endParaRPr lang="en-US">
              <a:cs typeface="Calibri"/>
            </a:endParaRPr>
          </a:p>
          <a:p>
            <a:r>
              <a:rPr lang="en-US" b="1"/>
              <a:t>The Meal Pattern Flexibility Waiver </a:t>
            </a:r>
            <a:r>
              <a:rPr lang="en-US"/>
              <a:t>allows  sponsors to serve meals that do not meet the meal pattern requirements.  Sponsors are approved for this waiver on a case by case basis.</a:t>
            </a:r>
            <a:endParaRPr lang="en-US">
              <a:cs typeface="Calibri"/>
            </a:endParaRPr>
          </a:p>
          <a:p>
            <a:r>
              <a:rPr lang="en-US"/>
              <a:t>T</a:t>
            </a:r>
            <a:r>
              <a:rPr lang="en-US" b="1"/>
              <a:t>he Meal Pick up Waiver allows </a:t>
            </a:r>
            <a:r>
              <a:rPr lang="en-US"/>
              <a:t>for Parents or guardians to pick up meals for children who are not present. Program operators must maintain program integrity and ensure duplicate meals are not distributed</a:t>
            </a:r>
            <a:endParaRPr lang="en-US">
              <a:cs typeface="Calibri"/>
            </a:endParaRPr>
          </a:p>
          <a:p>
            <a:r>
              <a:rPr lang="en-US" b="1"/>
              <a:t>*Please note the statewide waiver for non-area eligible sites has not yet been extended.</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A6AD5629-37FC-4B6A-A9CC-3DBEADD85CA0}" type="slidenum">
              <a:rPr lang="en-US" smtClean="0"/>
              <a:t>4</a:t>
            </a:fld>
            <a:endParaRPr lang="en-US"/>
          </a:p>
        </p:txBody>
      </p:sp>
    </p:spTree>
    <p:extLst>
      <p:ext uri="{BB962C8B-B14F-4D97-AF65-F5344CB8AC3E}">
        <p14:creationId xmlns:p14="http://schemas.microsoft.com/office/powerpoint/2010/main" val="2327400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p>
        </p:txBody>
      </p:sp>
      <p:sp>
        <p:nvSpPr>
          <p:cNvPr id="4" name="Slide Number Placeholder 3"/>
          <p:cNvSpPr>
            <a:spLocks noGrp="1"/>
          </p:cNvSpPr>
          <p:nvPr>
            <p:ph type="sldNum" sz="quarter" idx="5"/>
          </p:nvPr>
        </p:nvSpPr>
        <p:spPr/>
        <p:txBody>
          <a:bodyPr/>
          <a:lstStyle/>
          <a:p>
            <a:fld id="{A6AD5629-37FC-4B6A-A9CC-3DBEADD85CA0}" type="slidenum">
              <a:rPr lang="en-US" smtClean="0"/>
              <a:t>5</a:t>
            </a:fld>
            <a:endParaRPr lang="en-US"/>
          </a:p>
        </p:txBody>
      </p:sp>
    </p:spTree>
    <p:extLst>
      <p:ext uri="{BB962C8B-B14F-4D97-AF65-F5344CB8AC3E}">
        <p14:creationId xmlns:p14="http://schemas.microsoft.com/office/powerpoint/2010/main" val="2219923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p>
          <a:p>
            <a:r>
              <a:rPr lang="en-US"/>
              <a:t>T</a:t>
            </a:r>
            <a:r>
              <a:rPr lang="en-US" b="1"/>
              <a:t>he Meal Service Times waive</a:t>
            </a:r>
            <a:r>
              <a:rPr lang="en-US"/>
              <a:t>r allows for NSLP, SBP, and CACFP sponsors to serve multiple meals at one time.  Meals can be distributed for up to one week at  time. </a:t>
            </a:r>
            <a:endParaRPr lang="en-US">
              <a:cs typeface="Calibri"/>
            </a:endParaRPr>
          </a:p>
          <a:p>
            <a:r>
              <a:rPr lang="en-US"/>
              <a:t>I want to point out that Meal time flexibility was extended for The Summer Food Service Program and Seamless Summer Option  in the COVID-19 Child Nutrition Response #17 and extends through September 30th. </a:t>
            </a:r>
            <a:endParaRPr lang="en-US">
              <a:cs typeface="Calibri"/>
            </a:endParaRPr>
          </a:p>
          <a:p>
            <a:r>
              <a:rPr lang="en-US" b="1"/>
              <a:t>The Non congregate feeding </a:t>
            </a:r>
            <a:r>
              <a:rPr lang="en-US"/>
              <a:t>waiver allows for meals to be served in a grab n go meal service, mobile delivery, on bus routes or home delivery. </a:t>
            </a:r>
            <a:endParaRPr lang="en-US">
              <a:cs typeface="Calibri"/>
            </a:endParaRPr>
          </a:p>
          <a:p>
            <a:r>
              <a:rPr lang="en-US" b="1"/>
              <a:t>The Meal Pattern Flexibility Waiver </a:t>
            </a:r>
            <a:r>
              <a:rPr lang="en-US"/>
              <a:t>allows  sponsors to serve meals that do not meet the meal pattern requirements.  Sponsors are approved for this waiver on a case by case basis.</a:t>
            </a:r>
            <a:endParaRPr lang="en-US">
              <a:cs typeface="Calibri"/>
            </a:endParaRPr>
          </a:p>
          <a:p>
            <a:r>
              <a:rPr lang="en-US"/>
              <a:t>T</a:t>
            </a:r>
            <a:r>
              <a:rPr lang="en-US" b="1"/>
              <a:t>he Meal Pick up Waiver allows </a:t>
            </a:r>
            <a:r>
              <a:rPr lang="en-US"/>
              <a:t>for Parents or guardians to pick up meals for children who are not present. Program operators must maintain program integrity and ensure duplicate meals are not distributed</a:t>
            </a:r>
            <a:endParaRPr lang="en-US">
              <a:cs typeface="Calibri"/>
            </a:endParaRPr>
          </a:p>
          <a:p>
            <a:r>
              <a:rPr lang="en-US" b="1"/>
              <a:t>*Please note the statewide waiver for non-area eligible sites has not yet been extended.</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A6AD5629-37FC-4B6A-A9CC-3DBEADD85CA0}" type="slidenum">
              <a:rPr lang="en-US" smtClean="0"/>
              <a:t>6</a:t>
            </a:fld>
            <a:endParaRPr lang="en-US"/>
          </a:p>
        </p:txBody>
      </p:sp>
    </p:spTree>
    <p:extLst>
      <p:ext uri="{BB962C8B-B14F-4D97-AF65-F5344CB8AC3E}">
        <p14:creationId xmlns:p14="http://schemas.microsoft.com/office/powerpoint/2010/main" val="2589159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cs typeface="Calibri"/>
            </a:endParaRPr>
          </a:p>
        </p:txBody>
      </p:sp>
      <p:sp>
        <p:nvSpPr>
          <p:cNvPr id="4" name="Slide Number Placeholder 3"/>
          <p:cNvSpPr>
            <a:spLocks noGrp="1"/>
          </p:cNvSpPr>
          <p:nvPr>
            <p:ph type="sldNum" sz="quarter" idx="5"/>
          </p:nvPr>
        </p:nvSpPr>
        <p:spPr/>
        <p:txBody>
          <a:bodyPr/>
          <a:lstStyle/>
          <a:p>
            <a:fld id="{E881032E-8435-4810-B872-D429860A9133}" type="slidenum">
              <a:rPr lang="en-US" smtClean="0"/>
              <a:t>7</a:t>
            </a:fld>
            <a:endParaRPr lang="en-US"/>
          </a:p>
        </p:txBody>
      </p:sp>
    </p:spTree>
    <p:extLst>
      <p:ext uri="{BB962C8B-B14F-4D97-AF65-F5344CB8AC3E}">
        <p14:creationId xmlns:p14="http://schemas.microsoft.com/office/powerpoint/2010/main" val="987381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Extensions granted are for Meal Service Time flexibility, Non-Congregate Feeding, Meal pattern flexibility and authorization for Parent/guardian meal pick up. </a:t>
            </a:r>
          </a:p>
          <a:p>
            <a:endParaRPr lang="en-US"/>
          </a:p>
          <a:p>
            <a:r>
              <a:rPr lang="en-US"/>
              <a:t>T</a:t>
            </a:r>
            <a:r>
              <a:rPr lang="en-US" b="1"/>
              <a:t>he Meal Service Times waive</a:t>
            </a:r>
            <a:r>
              <a:rPr lang="en-US"/>
              <a:t>r allows for NSLP, SBP, and CACFP sponsors to serve multiple meals at one time.  Meals can be distributed for up to one week at  time. </a:t>
            </a:r>
          </a:p>
          <a:p>
            <a:r>
              <a:rPr lang="en-US"/>
              <a:t>I want to point out that Meal time flexibility was extended for The Summer Food Service Program and Seamless Summer Option  in the COVID-19 Child Nutrition Response #17 and extends through September 30th. </a:t>
            </a:r>
          </a:p>
          <a:p>
            <a:r>
              <a:rPr lang="en-US" b="1"/>
              <a:t>The Non congregate feeding </a:t>
            </a:r>
            <a:r>
              <a:rPr lang="en-US"/>
              <a:t>waiver allows for meals to be served in a grab n go meal service, mobile delivery, on bus routes or home delivery. </a:t>
            </a:r>
          </a:p>
          <a:p>
            <a:r>
              <a:rPr lang="en-US" b="1"/>
              <a:t>The Meal Pattern Flexibility Waiver </a:t>
            </a:r>
            <a:r>
              <a:rPr lang="en-US"/>
              <a:t>allows  sponsors to serve meals that do not meet the meal pattern requirements.  Sponsors are approved for this waiver on a case by case basis.</a:t>
            </a:r>
          </a:p>
          <a:p>
            <a:r>
              <a:rPr lang="en-US"/>
              <a:t>T</a:t>
            </a:r>
            <a:r>
              <a:rPr lang="en-US" b="1"/>
              <a:t>he Meal Pick up Waiver allows </a:t>
            </a:r>
            <a:r>
              <a:rPr lang="en-US"/>
              <a:t>for Parents or guardians to pick up meals for children who are not present. Program operators must maintain program integrity and ensure duplicate meals are not distributed</a:t>
            </a:r>
          </a:p>
          <a:p>
            <a:r>
              <a:rPr lang="en-US" b="1"/>
              <a:t>*Please note the statewide waiver for non-area eligible sites has not yet been extended.</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A6AD5629-37FC-4B6A-A9CC-3DBEADD85CA0}" type="slidenum">
              <a:rPr lang="en-US" smtClean="0"/>
              <a:t>8</a:t>
            </a:fld>
            <a:endParaRPr lang="en-US"/>
          </a:p>
        </p:txBody>
      </p:sp>
    </p:spTree>
    <p:extLst>
      <p:ext uri="{BB962C8B-B14F-4D97-AF65-F5344CB8AC3E}">
        <p14:creationId xmlns:p14="http://schemas.microsoft.com/office/powerpoint/2010/main" val="4055347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Extensions granted are for Meal Service Time flexibility, Non-Congregate Feeding, Meal pattern flexibility and authorization for Parent/guardian meal pick up. </a:t>
            </a:r>
          </a:p>
          <a:p>
            <a:endParaRPr lang="en-US"/>
          </a:p>
          <a:p>
            <a:r>
              <a:rPr lang="en-US"/>
              <a:t>T</a:t>
            </a:r>
            <a:r>
              <a:rPr lang="en-US" b="1"/>
              <a:t>he Meal Service Times waive</a:t>
            </a:r>
            <a:r>
              <a:rPr lang="en-US"/>
              <a:t>r allows for NSLP, SBP, and CACFP sponsors to serve multiple meals at one time.  Meals can be distributed for up to one week at  time. </a:t>
            </a:r>
          </a:p>
          <a:p>
            <a:r>
              <a:rPr lang="en-US"/>
              <a:t>I want to point out that Meal time flexibility was extended for The Summer Food Service Program and Seamless Summer Option  in the COVID-19 Child Nutrition Response #17 and extends through September 30th. </a:t>
            </a:r>
          </a:p>
          <a:p>
            <a:r>
              <a:rPr lang="en-US" b="1"/>
              <a:t>The Non congregate feeding </a:t>
            </a:r>
            <a:r>
              <a:rPr lang="en-US"/>
              <a:t>waiver allows for meals to be served in a grab n go meal service, mobile delivery, on bus routes or home delivery. </a:t>
            </a:r>
          </a:p>
          <a:p>
            <a:r>
              <a:rPr lang="en-US" b="1"/>
              <a:t>The Meal Pattern Flexibility Waiver </a:t>
            </a:r>
            <a:r>
              <a:rPr lang="en-US"/>
              <a:t>allows  sponsors to serve meals that do not meet the meal pattern requirements.  Sponsors are approved for this waiver on a case by case basis.</a:t>
            </a:r>
          </a:p>
          <a:p>
            <a:r>
              <a:rPr lang="en-US"/>
              <a:t>T</a:t>
            </a:r>
            <a:r>
              <a:rPr lang="en-US" b="1"/>
              <a:t>he Meal Pick up Waiver allows </a:t>
            </a:r>
            <a:r>
              <a:rPr lang="en-US"/>
              <a:t>for Parents or guardians to pick up meals for children who are not present. Program operators must maintain program integrity and ensure duplicate meals are not distributed</a:t>
            </a:r>
          </a:p>
          <a:p>
            <a:r>
              <a:rPr lang="en-US" b="1"/>
              <a:t>*Please note the statewide waiver for non-area eligible sites has not yet been extended.</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A6AD5629-37FC-4B6A-A9CC-3DBEADD85CA0}" type="slidenum">
              <a:rPr lang="en-US" smtClean="0"/>
              <a:t>9</a:t>
            </a:fld>
            <a:endParaRPr lang="en-US"/>
          </a:p>
        </p:txBody>
      </p:sp>
    </p:spTree>
    <p:extLst>
      <p:ext uri="{BB962C8B-B14F-4D97-AF65-F5344CB8AC3E}">
        <p14:creationId xmlns:p14="http://schemas.microsoft.com/office/powerpoint/2010/main" val="2794770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81032E-8435-4810-B872-D429860A9133}" type="slidenum">
              <a:rPr lang="en-US" smtClean="0"/>
              <a:t>10</a:t>
            </a:fld>
            <a:endParaRPr lang="en-US"/>
          </a:p>
        </p:txBody>
      </p:sp>
    </p:spTree>
    <p:extLst>
      <p:ext uri="{BB962C8B-B14F-4D97-AF65-F5344CB8AC3E}">
        <p14:creationId xmlns:p14="http://schemas.microsoft.com/office/powerpoint/2010/main" val="15308326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hyperlink" Target="https://creativecommons.org/licenses/by/4.0/" TargetMode="External"/><Relationship Id="rId4" Type="http://schemas.openxmlformats.org/officeDocument/2006/relationships/hyperlink" Target="http://www.k12.wa.us/" TargetMode="Externa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hyperlink" Target="https://creativecommons.org/licenses/by/4.0/" TargetMode="External"/><Relationship Id="rId4" Type="http://schemas.openxmlformats.org/officeDocument/2006/relationships/hyperlink" Target="http://www.k12.wa.us/"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p:cNvSpPr/>
          <p:nvPr/>
        </p:nvSpPr>
        <p:spPr>
          <a:xfrm>
            <a:off x="0" y="0"/>
            <a:ext cx="12192000" cy="356433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ctrTitle"/>
          </p:nvPr>
        </p:nvSpPr>
        <p:spPr>
          <a:xfrm>
            <a:off x="1524000" y="1122363"/>
            <a:ext cx="9144000" cy="2387600"/>
          </a:xfrm>
        </p:spPr>
        <p:txBody>
          <a:bodyPr anchor="b"/>
          <a:lstStyle>
            <a:lvl1pPr algn="ctr">
              <a:defRPr sz="6000" b="1" baseline="0">
                <a:latin typeface="+mj-lt"/>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descr="A screenshot of a cell phone&#10;&#10;Description automatically generated">
            <a:extLst>
              <a:ext uri="{FF2B5EF4-FFF2-40B4-BE49-F238E27FC236}">
                <a16:creationId xmlns:a16="http://schemas.microsoft.com/office/drawing/2014/main" id="{FC148F37-EB6A-4B64-93EF-A2FA680D6A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976" y="5216906"/>
            <a:ext cx="2659193" cy="1573808"/>
          </a:xfrm>
          <a:prstGeom prst="rect">
            <a:avLst/>
          </a:prstGeom>
        </p:spPr>
      </p:pic>
    </p:spTree>
    <p:extLst>
      <p:ext uri="{BB962C8B-B14F-4D97-AF65-F5344CB8AC3E}">
        <p14:creationId xmlns:p14="http://schemas.microsoft.com/office/powerpoint/2010/main" val="2486668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idx="1"/>
          </p:nvPr>
        </p:nvSpPr>
        <p:spPr>
          <a:xfrm>
            <a:off x="838200" y="1825625"/>
            <a:ext cx="10515600" cy="4255861"/>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Tree>
    <p:extLst>
      <p:ext uri="{BB962C8B-B14F-4D97-AF65-F5344CB8AC3E}">
        <p14:creationId xmlns:p14="http://schemas.microsoft.com/office/powerpoint/2010/main" val="1008169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1"/>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Tree>
    <p:extLst>
      <p:ext uri="{BB962C8B-B14F-4D97-AF65-F5344CB8AC3E}">
        <p14:creationId xmlns:p14="http://schemas.microsoft.com/office/powerpoint/2010/main" val="2739907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sz="half" idx="1"/>
          </p:nvPr>
        </p:nvSpPr>
        <p:spPr>
          <a:xfrm>
            <a:off x="838200" y="1825625"/>
            <a:ext cx="5181600" cy="4183289"/>
          </a:xfrm>
        </p:spPr>
        <p:txBody>
          <a:bodyPr/>
          <a:lstStyle>
            <a:lvl1pPr marL="280988" indent="-280988">
              <a:buFont typeface="Wingdings" panose="05000000000000000000" pitchFamily="2" charset="2"/>
              <a:buChar char="§"/>
              <a:defRPr/>
            </a:lvl1pPr>
            <a:lvl2pPr marL="796925" indent="-342900">
              <a:buFont typeface="Wingdings" panose="05000000000000000000" pitchFamily="2" charset="2"/>
              <a:buChar char="§"/>
              <a:tabLst>
                <a:tab pos="738188" algn="l"/>
              </a:tabLst>
              <a:defRPr/>
            </a:lvl2pPr>
            <a:lvl3pPr marL="1257300" indent="-342900">
              <a:buFont typeface="Wingdings" panose="05000000000000000000" pitchFamily="2" charset="2"/>
              <a:buChar char="§"/>
              <a:defRPr/>
            </a:lvl3pPr>
            <a:lvl4pPr marL="1657350" indent="-285750">
              <a:buFont typeface="Wingdings" panose="05000000000000000000" pitchFamily="2" charset="2"/>
              <a:buChar char="§"/>
              <a:defRPr/>
            </a:lvl4pPr>
            <a:lvl5pPr marL="2114550" indent="-28575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83289"/>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Tree>
    <p:extLst>
      <p:ext uri="{BB962C8B-B14F-4D97-AF65-F5344CB8AC3E}">
        <p14:creationId xmlns:p14="http://schemas.microsoft.com/office/powerpoint/2010/main" val="3296966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547382"/>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547382"/>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9556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Tree>
    <p:extLst>
      <p:ext uri="{BB962C8B-B14F-4D97-AF65-F5344CB8AC3E}">
        <p14:creationId xmlns:p14="http://schemas.microsoft.com/office/powerpoint/2010/main" val="2066143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6254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CreativeCommonsNotice">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1" name="Title 4">
            <a:extLst>
              <a:ext uri="{FF2B5EF4-FFF2-40B4-BE49-F238E27FC236}">
                <a16:creationId xmlns:a16="http://schemas.microsoft.com/office/drawing/2014/main" id="{2A7A1F50-5BB0-4F32-8F89-624BAE844D23}"/>
              </a:ext>
            </a:extLst>
          </p:cNvPr>
          <p:cNvSpPr>
            <a:spLocks noGrp="1"/>
          </p:cNvSpPr>
          <p:nvPr>
            <p:ph type="title"/>
          </p:nvPr>
        </p:nvSpPr>
        <p:spPr>
          <a:xfrm>
            <a:off x="838200" y="365125"/>
            <a:ext cx="10515600" cy="1325563"/>
          </a:xfrm>
        </p:spPr>
        <p:txBody>
          <a:bodyPr/>
          <a:lstStyle/>
          <a:p>
            <a:r>
              <a:rPr lang="en-US">
                <a:solidFill>
                  <a:srgbClr val="FFFFFF"/>
                </a:solidFill>
              </a:rPr>
              <a:t>Click to edit Master title style</a:t>
            </a:r>
          </a:p>
        </p:txBody>
      </p:sp>
      <p:pic>
        <p:nvPicPr>
          <p:cNvPr id="12" name="Picture 11" descr="Creative Commons Attribution (CC BY) logo" title="CC license">
            <a:extLst>
              <a:ext uri="{FF2B5EF4-FFF2-40B4-BE49-F238E27FC236}">
                <a16:creationId xmlns:a16="http://schemas.microsoft.com/office/drawing/2014/main" id="{94A3D417-F530-4C55-9ED8-357EFE7639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9545" y="937781"/>
            <a:ext cx="1482776" cy="518788"/>
          </a:xfrm>
          <a:prstGeom prst="rect">
            <a:avLst/>
          </a:prstGeom>
        </p:spPr>
      </p:pic>
      <p:sp>
        <p:nvSpPr>
          <p:cNvPr id="13" name="TextBox 12" descr="Text regarding the topic&#10;" title="Text">
            <a:extLst>
              <a:ext uri="{FF2B5EF4-FFF2-40B4-BE49-F238E27FC236}">
                <a16:creationId xmlns:a16="http://schemas.microsoft.com/office/drawing/2014/main" id="{38BC79DB-764E-47F0-92B3-8FB09EA750C8}"/>
              </a:ext>
            </a:extLst>
          </p:cNvPr>
          <p:cNvSpPr txBox="1"/>
          <p:nvPr/>
        </p:nvSpPr>
        <p:spPr>
          <a:xfrm>
            <a:off x="2606993" y="1974060"/>
            <a:ext cx="7331241" cy="298543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sym typeface="Arial"/>
              </a:rPr>
              <a:t>Except where otherwise noted, this work by the </a:t>
            </a:r>
            <a:r>
              <a:rPr kumimoji="0" lang="en-US" sz="1800" b="0" i="0" u="none" strike="noStrike" kern="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sym typeface="Arial"/>
                <a:hlinkClick r:id="rId4"/>
              </a:rPr>
              <a:t>Office of Superintendent of Public Instruction</a:t>
            </a:r>
            <a:r>
              <a:rPr kumimoji="0" lang="en-US" sz="1800" b="0" i="0" u="none" strike="noStrike" kern="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sym typeface="Arial"/>
              </a:rPr>
              <a:t> is licensed under </a:t>
            </a:r>
            <a:r>
              <a:rPr kumimoji="0" lang="en-US" sz="1800" b="0" i="0" u="none" strike="noStrike" kern="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sym typeface="Arial"/>
                <a:hlinkClick r:id="rId5"/>
              </a:rPr>
              <a:t>a Creative Commons Attribution License</a:t>
            </a:r>
            <a:r>
              <a:rPr kumimoji="0" lang="en-US" sz="1800" b="0" i="0" u="none" strike="noStrike" kern="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sym typeface="Arial"/>
              </a:rPr>
              <a:t>. All logos and trademarks are property of their respective owners.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sym typeface="Arial"/>
              </a:rPr>
              <a:t>This presentation may contain or reference links to websites operated by third parties. These links are provided for your convenience only and do not constitute or imply any affiliation, endorsement, sponsorship, approval, verification, or monitoring by OSPI of any product, service, or content offered on the third party websites. In no event will OSPI be responsible for the information or content in linked third party websites or for your use of or inability to use such websites. Please confirm the license status of any third-party resources and understand their terms of use before reusing them.</a:t>
            </a:r>
          </a:p>
        </p:txBody>
      </p:sp>
      <p:sp>
        <p:nvSpPr>
          <p:cNvPr id="14" name="Rectangle 13">
            <a:extLst>
              <a:ext uri="{FF2B5EF4-FFF2-40B4-BE49-F238E27FC236}">
                <a16:creationId xmlns:a16="http://schemas.microsoft.com/office/drawing/2014/main" id="{F7DA9DA8-8B7B-446D-85E4-579AC221DFF5}"/>
              </a:ext>
            </a:extLst>
          </p:cNvPr>
          <p:cNvSpPr/>
          <p:nvPr/>
        </p:nvSpPr>
        <p:spPr>
          <a:xfrm>
            <a:off x="2109824" y="5402201"/>
            <a:ext cx="8062219" cy="3385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Photos not marked are used with permission and not included in the open license.</a:t>
            </a:r>
            <a:endPar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071394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SocialMedia">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1779" y="833184"/>
            <a:ext cx="7738478" cy="1294719"/>
          </a:xfrm>
          <a:prstGeom prst="rect">
            <a:avLst/>
          </a:prstGeom>
        </p:spPr>
      </p:pic>
      <p:sp>
        <p:nvSpPr>
          <p:cNvPr id="6" name="TextBox 5"/>
          <p:cNvSpPr txBox="1"/>
          <p:nvPr/>
        </p:nvSpPr>
        <p:spPr>
          <a:xfrm>
            <a:off x="1837346" y="2290273"/>
            <a:ext cx="8015955" cy="461665"/>
          </a:xfrm>
          <a:prstGeom prst="rect">
            <a:avLst/>
          </a:prstGeom>
          <a:noFill/>
        </p:spPr>
        <p:txBody>
          <a:bodyPr wrap="square" rtlCol="0">
            <a:spAutoFit/>
          </a:bodyPr>
          <a:lstStyle/>
          <a:p>
            <a:pPr algn="ctr"/>
            <a:r>
              <a:rPr lang="en-US" sz="2400" b="0" i="1"/>
              <a:t>Connect with us!</a:t>
            </a:r>
          </a:p>
        </p:txBody>
      </p:sp>
      <p:sp>
        <p:nvSpPr>
          <p:cNvPr id="7" name="Rectangle 6"/>
          <p:cNvSpPr/>
          <p:nvPr/>
        </p:nvSpPr>
        <p:spPr>
          <a:xfrm>
            <a:off x="0" y="3247402"/>
            <a:ext cx="12192000" cy="3610598"/>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1513" y="3784874"/>
            <a:ext cx="553212" cy="553212"/>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4909" y="3815951"/>
            <a:ext cx="553212" cy="539718"/>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1513" y="5580016"/>
            <a:ext cx="553212" cy="553212"/>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14909" y="5629554"/>
            <a:ext cx="553212" cy="553212"/>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14909" y="4764484"/>
            <a:ext cx="553212" cy="553212"/>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61513" y="4721316"/>
            <a:ext cx="553212" cy="553212"/>
          </a:xfrm>
          <a:prstGeom prst="rect">
            <a:avLst/>
          </a:prstGeom>
        </p:spPr>
      </p:pic>
      <p:sp>
        <p:nvSpPr>
          <p:cNvPr id="18" name="TextBox 17"/>
          <p:cNvSpPr txBox="1"/>
          <p:nvPr/>
        </p:nvSpPr>
        <p:spPr>
          <a:xfrm>
            <a:off x="7181113" y="3863209"/>
            <a:ext cx="3179035" cy="400110"/>
          </a:xfrm>
          <a:prstGeom prst="rect">
            <a:avLst/>
          </a:prstGeom>
          <a:noFill/>
        </p:spPr>
        <p:txBody>
          <a:bodyPr wrap="square" rtlCol="0">
            <a:spAutoFit/>
          </a:bodyPr>
          <a:lstStyle/>
          <a:p>
            <a:r>
              <a:rPr lang="en-US" sz="2000"/>
              <a:t>facebook.com/</a:t>
            </a:r>
            <a:r>
              <a:rPr lang="en-US" sz="2000" err="1"/>
              <a:t>waospi</a:t>
            </a:r>
            <a:endParaRPr lang="en-US" sz="2000"/>
          </a:p>
        </p:txBody>
      </p:sp>
      <p:sp>
        <p:nvSpPr>
          <p:cNvPr id="19" name="TextBox 18"/>
          <p:cNvSpPr txBox="1"/>
          <p:nvPr/>
        </p:nvSpPr>
        <p:spPr>
          <a:xfrm>
            <a:off x="2620317" y="4852987"/>
            <a:ext cx="3179035" cy="400110"/>
          </a:xfrm>
          <a:prstGeom prst="rect">
            <a:avLst/>
          </a:prstGeom>
          <a:noFill/>
        </p:spPr>
        <p:txBody>
          <a:bodyPr wrap="square" rtlCol="0">
            <a:spAutoFit/>
          </a:bodyPr>
          <a:lstStyle/>
          <a:p>
            <a:r>
              <a:rPr lang="en-US" sz="2000"/>
              <a:t>twitter.com/</a:t>
            </a:r>
            <a:r>
              <a:rPr lang="en-US" sz="2000" err="1"/>
              <a:t>waospi</a:t>
            </a:r>
            <a:endParaRPr lang="en-US" sz="2000"/>
          </a:p>
        </p:txBody>
      </p:sp>
      <p:sp>
        <p:nvSpPr>
          <p:cNvPr id="20" name="TextBox 19"/>
          <p:cNvSpPr txBox="1"/>
          <p:nvPr/>
        </p:nvSpPr>
        <p:spPr>
          <a:xfrm>
            <a:off x="7155817" y="4783765"/>
            <a:ext cx="3179035" cy="400110"/>
          </a:xfrm>
          <a:prstGeom prst="rect">
            <a:avLst/>
          </a:prstGeom>
          <a:noFill/>
        </p:spPr>
        <p:txBody>
          <a:bodyPr wrap="square" rtlCol="0">
            <a:spAutoFit/>
          </a:bodyPr>
          <a:lstStyle/>
          <a:p>
            <a:r>
              <a:rPr lang="en-US" sz="2000"/>
              <a:t>youtube.com/</a:t>
            </a:r>
            <a:r>
              <a:rPr lang="en-US" sz="2000" err="1"/>
              <a:t>waospi</a:t>
            </a:r>
            <a:endParaRPr lang="en-US" sz="2000"/>
          </a:p>
        </p:txBody>
      </p:sp>
      <p:sp>
        <p:nvSpPr>
          <p:cNvPr id="21" name="TextBox 20"/>
          <p:cNvSpPr txBox="1"/>
          <p:nvPr/>
        </p:nvSpPr>
        <p:spPr>
          <a:xfrm>
            <a:off x="2605893" y="5733118"/>
            <a:ext cx="3179035" cy="400110"/>
          </a:xfrm>
          <a:prstGeom prst="rect">
            <a:avLst/>
          </a:prstGeom>
          <a:noFill/>
        </p:spPr>
        <p:txBody>
          <a:bodyPr wrap="square" rtlCol="0">
            <a:spAutoFit/>
          </a:bodyPr>
          <a:lstStyle/>
          <a:p>
            <a:r>
              <a:rPr lang="en-US" sz="2000"/>
              <a:t>medium.com/</a:t>
            </a:r>
            <a:r>
              <a:rPr lang="en-US" sz="2000" err="1"/>
              <a:t>waospi</a:t>
            </a:r>
            <a:endParaRPr lang="en-US" sz="2000"/>
          </a:p>
        </p:txBody>
      </p:sp>
      <p:sp>
        <p:nvSpPr>
          <p:cNvPr id="22" name="TextBox 21"/>
          <p:cNvSpPr txBox="1"/>
          <p:nvPr/>
        </p:nvSpPr>
        <p:spPr>
          <a:xfrm>
            <a:off x="7151608" y="5629554"/>
            <a:ext cx="3677862" cy="400110"/>
          </a:xfrm>
          <a:prstGeom prst="rect">
            <a:avLst/>
          </a:prstGeom>
          <a:noFill/>
        </p:spPr>
        <p:txBody>
          <a:bodyPr wrap="square" rtlCol="0">
            <a:spAutoFit/>
          </a:bodyPr>
          <a:lstStyle/>
          <a:p>
            <a:r>
              <a:rPr lang="en-US" sz="2000"/>
              <a:t>linkedin.com/company/</a:t>
            </a:r>
            <a:r>
              <a:rPr lang="en-US" sz="2000" err="1"/>
              <a:t>waospi</a:t>
            </a:r>
            <a:endParaRPr lang="en-US" sz="2000"/>
          </a:p>
        </p:txBody>
      </p:sp>
      <p:sp>
        <p:nvSpPr>
          <p:cNvPr id="23" name="TextBox 22"/>
          <p:cNvSpPr txBox="1"/>
          <p:nvPr/>
        </p:nvSpPr>
        <p:spPr>
          <a:xfrm>
            <a:off x="2597651" y="3868910"/>
            <a:ext cx="2704755" cy="400110"/>
          </a:xfrm>
          <a:prstGeom prst="rect">
            <a:avLst/>
          </a:prstGeom>
          <a:noFill/>
        </p:spPr>
        <p:txBody>
          <a:bodyPr wrap="square" rtlCol="0">
            <a:spAutoFit/>
          </a:bodyPr>
          <a:lstStyle/>
          <a:p>
            <a:r>
              <a:rPr lang="en-US" sz="2000"/>
              <a:t>k12.wa.us</a:t>
            </a:r>
          </a:p>
        </p:txBody>
      </p:sp>
    </p:spTree>
    <p:extLst>
      <p:ext uri="{BB962C8B-B14F-4D97-AF65-F5344CB8AC3E}">
        <p14:creationId xmlns:p14="http://schemas.microsoft.com/office/powerpoint/2010/main" val="75225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Tree>
    <p:extLst>
      <p:ext uri="{BB962C8B-B14F-4D97-AF65-F5344CB8AC3E}">
        <p14:creationId xmlns:p14="http://schemas.microsoft.com/office/powerpoint/2010/main" val="403596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Tree>
    <p:extLst>
      <p:ext uri="{BB962C8B-B14F-4D97-AF65-F5344CB8AC3E}">
        <p14:creationId xmlns:p14="http://schemas.microsoft.com/office/powerpoint/2010/main" val="1841211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5961" r="28195"/>
          <a:stretch/>
        </p:blipFill>
        <p:spPr>
          <a:xfrm>
            <a:off x="0" y="-6184"/>
            <a:ext cx="4731657" cy="6858000"/>
          </a:xfrm>
          <a:prstGeom prst="rect">
            <a:avLst/>
          </a:prstGeom>
        </p:spPr>
      </p:pic>
      <p:sp>
        <p:nvSpPr>
          <p:cNvPr id="7" name="Rectangle 6"/>
          <p:cNvSpPr/>
          <p:nvPr/>
        </p:nvSpPr>
        <p:spPr>
          <a:xfrm>
            <a:off x="0" y="-6184"/>
            <a:ext cx="4730567" cy="6858000"/>
          </a:xfrm>
          <a:prstGeom prst="rect">
            <a:avLst/>
          </a:prstGeom>
          <a:solidFill>
            <a:schemeClr val="accent5">
              <a:lumMod val="60000"/>
              <a:lumOff val="4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4148" y="5699184"/>
            <a:ext cx="5491238" cy="918735"/>
          </a:xfrm>
          <a:prstGeom prst="rect">
            <a:avLst/>
          </a:prstGeom>
        </p:spPr>
      </p:pic>
      <p:sp>
        <p:nvSpPr>
          <p:cNvPr id="9" name="TextBox 8"/>
          <p:cNvSpPr txBox="1"/>
          <p:nvPr/>
        </p:nvSpPr>
        <p:spPr>
          <a:xfrm>
            <a:off x="477672" y="504967"/>
            <a:ext cx="3875964" cy="584775"/>
          </a:xfrm>
          <a:prstGeom prst="rect">
            <a:avLst/>
          </a:prstGeom>
          <a:noFill/>
        </p:spPr>
        <p:txBody>
          <a:bodyPr wrap="square" rtlCol="0">
            <a:spAutoFit/>
          </a:bodyPr>
          <a:lstStyle/>
          <a:p>
            <a:pPr algn="r"/>
            <a:r>
              <a:rPr lang="en-US" sz="3200" b="1">
                <a:solidFill>
                  <a:schemeClr val="tx1"/>
                </a:solidFill>
                <a:latin typeface="Segoe UI" panose="020B0502040204020203" pitchFamily="34" charset="0"/>
                <a:cs typeface="Segoe UI" panose="020B0502040204020203" pitchFamily="34" charset="0"/>
              </a:rPr>
              <a:t>Vision</a:t>
            </a:r>
          </a:p>
        </p:txBody>
      </p:sp>
      <p:sp>
        <p:nvSpPr>
          <p:cNvPr id="10" name="TextBox 9"/>
          <p:cNvSpPr txBox="1"/>
          <p:nvPr/>
        </p:nvSpPr>
        <p:spPr>
          <a:xfrm>
            <a:off x="4967785" y="504967"/>
            <a:ext cx="6878472" cy="646331"/>
          </a:xfrm>
          <a:prstGeom prst="rect">
            <a:avLst/>
          </a:prstGeom>
          <a:noFill/>
        </p:spPr>
        <p:txBody>
          <a:bodyPr wrap="square" rtlCol="0">
            <a:spAutoFit/>
          </a:bodyPr>
          <a:lstStyle/>
          <a:p>
            <a:r>
              <a:rPr lang="en-US" sz="1800" b="0" i="1" kern="1200">
                <a:solidFill>
                  <a:srgbClr val="40403D"/>
                </a:solidFill>
                <a:effectLst/>
                <a:latin typeface="Segoe UI" panose="020B0502040204020203" pitchFamily="34" charset="0"/>
                <a:ea typeface="+mn-ea"/>
                <a:cs typeface="Segoe UI" panose="020B0502040204020203" pitchFamily="34" charset="0"/>
              </a:rPr>
              <a:t>All students prepared for post-secondary pathways, careers, and civic engagement.</a:t>
            </a:r>
          </a:p>
        </p:txBody>
      </p:sp>
      <p:sp>
        <p:nvSpPr>
          <p:cNvPr id="11" name="TextBox 10"/>
          <p:cNvSpPr txBox="1"/>
          <p:nvPr/>
        </p:nvSpPr>
        <p:spPr>
          <a:xfrm>
            <a:off x="477672" y="1504061"/>
            <a:ext cx="3875964" cy="584775"/>
          </a:xfrm>
          <a:prstGeom prst="rect">
            <a:avLst/>
          </a:prstGeom>
          <a:noFill/>
        </p:spPr>
        <p:txBody>
          <a:bodyPr wrap="square" rtlCol="0">
            <a:spAutoFit/>
          </a:bodyPr>
          <a:lstStyle/>
          <a:p>
            <a:pPr algn="r"/>
            <a:r>
              <a:rPr lang="en-US" sz="3200" b="1">
                <a:solidFill>
                  <a:srgbClr val="40403D"/>
                </a:solidFill>
                <a:latin typeface="Segoe UI" panose="020B0502040204020203" pitchFamily="34" charset="0"/>
                <a:cs typeface="Segoe UI" panose="020B0502040204020203" pitchFamily="34" charset="0"/>
              </a:rPr>
              <a:t>Mission</a:t>
            </a:r>
          </a:p>
        </p:txBody>
      </p:sp>
      <p:sp>
        <p:nvSpPr>
          <p:cNvPr id="12" name="TextBox 11"/>
          <p:cNvSpPr txBox="1"/>
          <p:nvPr/>
        </p:nvSpPr>
        <p:spPr>
          <a:xfrm>
            <a:off x="4967785" y="1504061"/>
            <a:ext cx="6878472" cy="1477328"/>
          </a:xfrm>
          <a:prstGeom prst="rect">
            <a:avLst/>
          </a:prstGeom>
          <a:noFill/>
        </p:spPr>
        <p:txBody>
          <a:bodyPr wrap="square" rtlCol="0">
            <a:spAutoFit/>
          </a:bodyPr>
          <a:lstStyle/>
          <a:p>
            <a:r>
              <a:rPr lang="en-US" sz="1800" b="0" i="0" kern="1200">
                <a:solidFill>
                  <a:srgbClr val="40403D"/>
                </a:solidFill>
                <a:effectLst/>
                <a:latin typeface="Segoe UI" panose="020B0502040204020203" pitchFamily="34" charset="0"/>
                <a:ea typeface="+mn-ea"/>
                <a:cs typeface="Segoe UI" panose="020B0502040204020203" pitchFamily="34" charset="0"/>
              </a:rPr>
              <a:t>Transform K–12 education to a system that is centered on closing opportunity gaps and is characterized by high expectations for all students and educators. We achieve this by developing equity-based policies and supports that empower educators, families, and communities.</a:t>
            </a:r>
          </a:p>
        </p:txBody>
      </p:sp>
      <p:sp>
        <p:nvSpPr>
          <p:cNvPr id="13" name="TextBox 12"/>
          <p:cNvSpPr txBox="1"/>
          <p:nvPr/>
        </p:nvSpPr>
        <p:spPr>
          <a:xfrm>
            <a:off x="477672" y="3334152"/>
            <a:ext cx="3875964" cy="584775"/>
          </a:xfrm>
          <a:prstGeom prst="rect">
            <a:avLst/>
          </a:prstGeom>
          <a:noFill/>
        </p:spPr>
        <p:txBody>
          <a:bodyPr wrap="square" rtlCol="0">
            <a:spAutoFit/>
          </a:bodyPr>
          <a:lstStyle/>
          <a:p>
            <a:pPr algn="r"/>
            <a:r>
              <a:rPr lang="en-US" sz="3200" b="1">
                <a:solidFill>
                  <a:srgbClr val="40403D"/>
                </a:solidFill>
                <a:latin typeface="Segoe UI" panose="020B0502040204020203" pitchFamily="34" charset="0"/>
                <a:cs typeface="Segoe UI" panose="020B0502040204020203" pitchFamily="34" charset="0"/>
              </a:rPr>
              <a:t>Values</a:t>
            </a:r>
          </a:p>
        </p:txBody>
      </p:sp>
      <p:sp>
        <p:nvSpPr>
          <p:cNvPr id="14" name="TextBox 13"/>
          <p:cNvSpPr txBox="1"/>
          <p:nvPr/>
        </p:nvSpPr>
        <p:spPr>
          <a:xfrm>
            <a:off x="4967785" y="3334152"/>
            <a:ext cx="6878472" cy="1200329"/>
          </a:xfrm>
          <a:prstGeom prst="rect">
            <a:avLst/>
          </a:prstGeom>
          <a:noFill/>
        </p:spPr>
        <p:txBody>
          <a:bodyPr wrap="square" rtlCol="0">
            <a:spAutoFit/>
          </a:bodyPr>
          <a:lstStyle/>
          <a:p>
            <a:pPr marL="285750" indent="-285750">
              <a:buFont typeface="Arial" panose="020B0604020202020204" pitchFamily="34" charset="0"/>
              <a:buChar char="•"/>
            </a:pPr>
            <a:r>
              <a:rPr lang="en-US" sz="1800" b="0" i="0" kern="1200">
                <a:solidFill>
                  <a:srgbClr val="40403D"/>
                </a:solidFill>
                <a:effectLst/>
                <a:latin typeface="Segoe UI" panose="020B0502040204020203" pitchFamily="34" charset="0"/>
                <a:ea typeface="+mn-ea"/>
                <a:cs typeface="Segoe UI" panose="020B0502040204020203" pitchFamily="34" charset="0"/>
              </a:rPr>
              <a:t>Ensuring Equity</a:t>
            </a:r>
          </a:p>
          <a:p>
            <a:pPr marL="285750" indent="-285750">
              <a:buFont typeface="Arial" panose="020B0604020202020204" pitchFamily="34" charset="0"/>
              <a:buChar char="•"/>
            </a:pPr>
            <a:r>
              <a:rPr lang="en-US" sz="1800" b="0" i="0" kern="1200">
                <a:solidFill>
                  <a:srgbClr val="40403D"/>
                </a:solidFill>
                <a:effectLst/>
                <a:latin typeface="Segoe UI" panose="020B0502040204020203" pitchFamily="34" charset="0"/>
                <a:ea typeface="+mn-ea"/>
                <a:cs typeface="Segoe UI" panose="020B0502040204020203" pitchFamily="34" charset="0"/>
              </a:rPr>
              <a:t>Collaboration and Service</a:t>
            </a:r>
          </a:p>
          <a:p>
            <a:pPr marL="285750" indent="-285750">
              <a:buFont typeface="Arial" panose="020B0604020202020204" pitchFamily="34" charset="0"/>
              <a:buChar char="•"/>
            </a:pPr>
            <a:r>
              <a:rPr lang="en-US" sz="1800" b="0" i="0" kern="1200">
                <a:solidFill>
                  <a:srgbClr val="40403D"/>
                </a:solidFill>
                <a:effectLst/>
                <a:latin typeface="Segoe UI" panose="020B0502040204020203" pitchFamily="34" charset="0"/>
                <a:ea typeface="+mn-ea"/>
                <a:cs typeface="Segoe UI" panose="020B0502040204020203" pitchFamily="34" charset="0"/>
              </a:rPr>
              <a:t>Achieving Excellence through Continuous Improvement</a:t>
            </a:r>
          </a:p>
          <a:p>
            <a:pPr marL="285750" indent="-285750">
              <a:buFont typeface="Arial" panose="020B0604020202020204" pitchFamily="34" charset="0"/>
              <a:buChar char="•"/>
            </a:pPr>
            <a:r>
              <a:rPr lang="en-US" sz="1800" b="0" i="0" kern="1200">
                <a:solidFill>
                  <a:srgbClr val="40403D"/>
                </a:solidFill>
                <a:effectLst/>
                <a:latin typeface="Segoe UI" panose="020B0502040204020203" pitchFamily="34" charset="0"/>
                <a:ea typeface="+mn-ea"/>
                <a:cs typeface="Segoe UI" panose="020B0502040204020203" pitchFamily="34" charset="0"/>
              </a:rPr>
              <a:t>Focus on the Whole Child</a:t>
            </a:r>
          </a:p>
        </p:txBody>
      </p:sp>
    </p:spTree>
    <p:extLst>
      <p:ext uri="{BB962C8B-B14F-4D97-AF65-F5344CB8AC3E}">
        <p14:creationId xmlns:p14="http://schemas.microsoft.com/office/powerpoint/2010/main" val="3408954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947665" y="1333251"/>
            <a:ext cx="2737153" cy="457951"/>
          </a:xfrm>
          <a:prstGeom prst="rect">
            <a:avLst/>
          </a:prstGeom>
        </p:spPr>
      </p:pic>
    </p:spTree>
    <p:extLst>
      <p:ext uri="{BB962C8B-B14F-4D97-AF65-F5344CB8AC3E}">
        <p14:creationId xmlns:p14="http://schemas.microsoft.com/office/powerpoint/2010/main" val="2775504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947665" y="1333251"/>
            <a:ext cx="2737153" cy="457951"/>
          </a:xfrm>
          <a:prstGeom prst="rect">
            <a:avLst/>
          </a:prstGeom>
        </p:spPr>
      </p:pic>
    </p:spTree>
    <p:extLst>
      <p:ext uri="{BB962C8B-B14F-4D97-AF65-F5344CB8AC3E}">
        <p14:creationId xmlns:p14="http://schemas.microsoft.com/office/powerpoint/2010/main" val="12673541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5961" r="28195"/>
          <a:stretch/>
        </p:blipFill>
        <p:spPr>
          <a:xfrm>
            <a:off x="0" y="-6184"/>
            <a:ext cx="4731657" cy="6858000"/>
          </a:xfrm>
          <a:prstGeom prst="rect">
            <a:avLst/>
          </a:prstGeom>
        </p:spPr>
      </p:pic>
      <p:sp>
        <p:nvSpPr>
          <p:cNvPr id="7" name="Rectangle 6"/>
          <p:cNvSpPr/>
          <p:nvPr/>
        </p:nvSpPr>
        <p:spPr>
          <a:xfrm>
            <a:off x="0" y="-6184"/>
            <a:ext cx="4730567" cy="6858000"/>
          </a:xfrm>
          <a:prstGeom prst="rect">
            <a:avLst/>
          </a:prstGeom>
          <a:solidFill>
            <a:schemeClr val="accent5">
              <a:lumMod val="60000"/>
              <a:lumOff val="4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4148" y="5699184"/>
            <a:ext cx="5491238" cy="918735"/>
          </a:xfrm>
          <a:prstGeom prst="rect">
            <a:avLst/>
          </a:prstGeom>
        </p:spPr>
      </p:pic>
      <p:sp>
        <p:nvSpPr>
          <p:cNvPr id="9" name="TextBox 8"/>
          <p:cNvSpPr txBox="1"/>
          <p:nvPr/>
        </p:nvSpPr>
        <p:spPr>
          <a:xfrm>
            <a:off x="477672" y="504967"/>
            <a:ext cx="3875964" cy="584775"/>
          </a:xfrm>
          <a:prstGeom prst="rect">
            <a:avLst/>
          </a:prstGeom>
          <a:noFill/>
        </p:spPr>
        <p:txBody>
          <a:bodyPr wrap="square" rtlCol="0">
            <a:spAutoFit/>
          </a:bodyPr>
          <a:lstStyle/>
          <a:p>
            <a:pPr algn="r"/>
            <a:r>
              <a:rPr lang="en-US" sz="3200" b="1">
                <a:solidFill>
                  <a:schemeClr val="tx1"/>
                </a:solidFill>
                <a:latin typeface="Segoe UI" panose="020B0502040204020203" pitchFamily="34" charset="0"/>
                <a:cs typeface="Segoe UI" panose="020B0502040204020203" pitchFamily="34" charset="0"/>
              </a:rPr>
              <a:t>Vision</a:t>
            </a:r>
          </a:p>
        </p:txBody>
      </p:sp>
      <p:sp>
        <p:nvSpPr>
          <p:cNvPr id="10" name="TextBox 9"/>
          <p:cNvSpPr txBox="1"/>
          <p:nvPr/>
        </p:nvSpPr>
        <p:spPr>
          <a:xfrm>
            <a:off x="4967785" y="504967"/>
            <a:ext cx="6878472" cy="646331"/>
          </a:xfrm>
          <a:prstGeom prst="rect">
            <a:avLst/>
          </a:prstGeom>
          <a:noFill/>
        </p:spPr>
        <p:txBody>
          <a:bodyPr wrap="square" rtlCol="0">
            <a:spAutoFit/>
          </a:bodyPr>
          <a:lstStyle/>
          <a:p>
            <a:r>
              <a:rPr lang="en-US" sz="1800" b="0" i="1" kern="1200">
                <a:solidFill>
                  <a:srgbClr val="40403D"/>
                </a:solidFill>
                <a:effectLst/>
                <a:latin typeface="Segoe UI" panose="020B0502040204020203" pitchFamily="34" charset="0"/>
                <a:ea typeface="+mn-ea"/>
                <a:cs typeface="Segoe UI" panose="020B0502040204020203" pitchFamily="34" charset="0"/>
              </a:rPr>
              <a:t>All students prepared for post-secondary pathways, careers, and civic engagement.</a:t>
            </a:r>
          </a:p>
        </p:txBody>
      </p:sp>
      <p:sp>
        <p:nvSpPr>
          <p:cNvPr id="11" name="TextBox 10"/>
          <p:cNvSpPr txBox="1"/>
          <p:nvPr/>
        </p:nvSpPr>
        <p:spPr>
          <a:xfrm>
            <a:off x="477672" y="1504061"/>
            <a:ext cx="3875964" cy="584775"/>
          </a:xfrm>
          <a:prstGeom prst="rect">
            <a:avLst/>
          </a:prstGeom>
          <a:noFill/>
        </p:spPr>
        <p:txBody>
          <a:bodyPr wrap="square" rtlCol="0">
            <a:spAutoFit/>
          </a:bodyPr>
          <a:lstStyle/>
          <a:p>
            <a:pPr algn="r"/>
            <a:r>
              <a:rPr lang="en-US" sz="3200" b="1">
                <a:solidFill>
                  <a:srgbClr val="40403D"/>
                </a:solidFill>
                <a:latin typeface="Segoe UI" panose="020B0502040204020203" pitchFamily="34" charset="0"/>
                <a:cs typeface="Segoe UI" panose="020B0502040204020203" pitchFamily="34" charset="0"/>
              </a:rPr>
              <a:t>Mission</a:t>
            </a:r>
          </a:p>
        </p:txBody>
      </p:sp>
      <p:sp>
        <p:nvSpPr>
          <p:cNvPr id="12" name="TextBox 11"/>
          <p:cNvSpPr txBox="1"/>
          <p:nvPr/>
        </p:nvSpPr>
        <p:spPr>
          <a:xfrm>
            <a:off x="4967785" y="1504061"/>
            <a:ext cx="6878472" cy="1477328"/>
          </a:xfrm>
          <a:prstGeom prst="rect">
            <a:avLst/>
          </a:prstGeom>
          <a:noFill/>
        </p:spPr>
        <p:txBody>
          <a:bodyPr wrap="square" rtlCol="0">
            <a:spAutoFit/>
          </a:bodyPr>
          <a:lstStyle/>
          <a:p>
            <a:r>
              <a:rPr lang="en-US" sz="1800" b="0" i="0" kern="1200">
                <a:solidFill>
                  <a:srgbClr val="40403D"/>
                </a:solidFill>
                <a:effectLst/>
                <a:latin typeface="Segoe UI" panose="020B0502040204020203" pitchFamily="34" charset="0"/>
                <a:ea typeface="+mn-ea"/>
                <a:cs typeface="Segoe UI" panose="020B0502040204020203" pitchFamily="34" charset="0"/>
              </a:rPr>
              <a:t>Transform K–12 education to a system that is centered on closing opportunity gaps and is characterized by high expectations for all students and educators. We achieve this by developing equity-based policies and supports that empower educators, families, and communities.</a:t>
            </a:r>
          </a:p>
        </p:txBody>
      </p:sp>
      <p:sp>
        <p:nvSpPr>
          <p:cNvPr id="13" name="TextBox 12"/>
          <p:cNvSpPr txBox="1"/>
          <p:nvPr/>
        </p:nvSpPr>
        <p:spPr>
          <a:xfrm>
            <a:off x="477672" y="3334152"/>
            <a:ext cx="3875964" cy="584775"/>
          </a:xfrm>
          <a:prstGeom prst="rect">
            <a:avLst/>
          </a:prstGeom>
          <a:noFill/>
        </p:spPr>
        <p:txBody>
          <a:bodyPr wrap="square" rtlCol="0">
            <a:spAutoFit/>
          </a:bodyPr>
          <a:lstStyle/>
          <a:p>
            <a:pPr algn="r"/>
            <a:r>
              <a:rPr lang="en-US" sz="3200" b="1">
                <a:solidFill>
                  <a:srgbClr val="40403D"/>
                </a:solidFill>
                <a:latin typeface="Segoe UI" panose="020B0502040204020203" pitchFamily="34" charset="0"/>
                <a:cs typeface="Segoe UI" panose="020B0502040204020203" pitchFamily="34" charset="0"/>
              </a:rPr>
              <a:t>Values</a:t>
            </a:r>
          </a:p>
        </p:txBody>
      </p:sp>
      <p:sp>
        <p:nvSpPr>
          <p:cNvPr id="14" name="TextBox 13"/>
          <p:cNvSpPr txBox="1"/>
          <p:nvPr/>
        </p:nvSpPr>
        <p:spPr>
          <a:xfrm>
            <a:off x="4967785" y="3334152"/>
            <a:ext cx="6878472" cy="1200329"/>
          </a:xfrm>
          <a:prstGeom prst="rect">
            <a:avLst/>
          </a:prstGeom>
          <a:noFill/>
        </p:spPr>
        <p:txBody>
          <a:bodyPr wrap="square" rtlCol="0">
            <a:spAutoFit/>
          </a:bodyPr>
          <a:lstStyle/>
          <a:p>
            <a:pPr marL="285750" indent="-285750">
              <a:buFont typeface="Arial" panose="020B0604020202020204" pitchFamily="34" charset="0"/>
              <a:buChar char="•"/>
            </a:pPr>
            <a:r>
              <a:rPr lang="en-US" sz="1800" b="0" i="0" kern="1200">
                <a:solidFill>
                  <a:srgbClr val="40403D"/>
                </a:solidFill>
                <a:effectLst/>
                <a:latin typeface="Segoe UI" panose="020B0502040204020203" pitchFamily="34" charset="0"/>
                <a:ea typeface="+mn-ea"/>
                <a:cs typeface="Segoe UI" panose="020B0502040204020203" pitchFamily="34" charset="0"/>
              </a:rPr>
              <a:t>Ensuring Equity</a:t>
            </a:r>
          </a:p>
          <a:p>
            <a:pPr marL="285750" indent="-285750">
              <a:buFont typeface="Arial" panose="020B0604020202020204" pitchFamily="34" charset="0"/>
              <a:buChar char="•"/>
            </a:pPr>
            <a:r>
              <a:rPr lang="en-US" sz="1800" b="0" i="0" kern="1200">
                <a:solidFill>
                  <a:srgbClr val="40403D"/>
                </a:solidFill>
                <a:effectLst/>
                <a:latin typeface="Segoe UI" panose="020B0502040204020203" pitchFamily="34" charset="0"/>
                <a:ea typeface="+mn-ea"/>
                <a:cs typeface="Segoe UI" panose="020B0502040204020203" pitchFamily="34" charset="0"/>
              </a:rPr>
              <a:t>Collaboration and Service</a:t>
            </a:r>
          </a:p>
          <a:p>
            <a:pPr marL="285750" indent="-285750">
              <a:buFont typeface="Arial" panose="020B0604020202020204" pitchFamily="34" charset="0"/>
              <a:buChar char="•"/>
            </a:pPr>
            <a:r>
              <a:rPr lang="en-US" sz="1800" b="0" i="0" kern="1200">
                <a:solidFill>
                  <a:srgbClr val="40403D"/>
                </a:solidFill>
                <a:effectLst/>
                <a:latin typeface="Segoe UI" panose="020B0502040204020203" pitchFamily="34" charset="0"/>
                <a:ea typeface="+mn-ea"/>
                <a:cs typeface="Segoe UI" panose="020B0502040204020203" pitchFamily="34" charset="0"/>
              </a:rPr>
              <a:t>Achieving Excellence through Continuous Improvement</a:t>
            </a:r>
          </a:p>
          <a:p>
            <a:pPr marL="285750" indent="-285750">
              <a:buFont typeface="Arial" panose="020B0604020202020204" pitchFamily="34" charset="0"/>
              <a:buChar char="•"/>
            </a:pPr>
            <a:r>
              <a:rPr lang="en-US" sz="1800" b="0" i="0" kern="1200">
                <a:solidFill>
                  <a:srgbClr val="40403D"/>
                </a:solidFill>
                <a:effectLst/>
                <a:latin typeface="Segoe UI" panose="020B0502040204020203" pitchFamily="34" charset="0"/>
                <a:ea typeface="+mn-ea"/>
                <a:cs typeface="Segoe UI" panose="020B0502040204020203" pitchFamily="34" charset="0"/>
              </a:rPr>
              <a:t>Focus on the Whole Child</a:t>
            </a:r>
          </a:p>
        </p:txBody>
      </p:sp>
    </p:spTree>
    <p:extLst>
      <p:ext uri="{BB962C8B-B14F-4D97-AF65-F5344CB8AC3E}">
        <p14:creationId xmlns:p14="http://schemas.microsoft.com/office/powerpoint/2010/main" val="9803093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5961" r="28195"/>
          <a:stretch/>
        </p:blipFill>
        <p:spPr>
          <a:xfrm>
            <a:off x="14514" y="-6184"/>
            <a:ext cx="4717143" cy="6858000"/>
          </a:xfrm>
          <a:prstGeom prst="rect">
            <a:avLst/>
          </a:prstGeom>
        </p:spPr>
      </p:pic>
      <p:sp>
        <p:nvSpPr>
          <p:cNvPr id="7" name="Rectangle 6"/>
          <p:cNvSpPr/>
          <p:nvPr/>
        </p:nvSpPr>
        <p:spPr>
          <a:xfrm>
            <a:off x="0" y="-6184"/>
            <a:ext cx="4749421" cy="6858000"/>
          </a:xfrm>
          <a:prstGeom prst="rect">
            <a:avLst/>
          </a:prstGeom>
          <a:solidFill>
            <a:schemeClr val="accent5">
              <a:lumMod val="60000"/>
              <a:lumOff val="4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4148" y="5699184"/>
            <a:ext cx="5491238" cy="918735"/>
          </a:xfrm>
          <a:prstGeom prst="rect">
            <a:avLst/>
          </a:prstGeom>
        </p:spPr>
      </p:pic>
      <p:sp>
        <p:nvSpPr>
          <p:cNvPr id="9" name="TextBox 8"/>
          <p:cNvSpPr txBox="1"/>
          <p:nvPr/>
        </p:nvSpPr>
        <p:spPr>
          <a:xfrm>
            <a:off x="477672" y="504967"/>
            <a:ext cx="3875964" cy="584775"/>
          </a:xfrm>
          <a:prstGeom prst="rect">
            <a:avLst/>
          </a:prstGeom>
          <a:noFill/>
        </p:spPr>
        <p:txBody>
          <a:bodyPr wrap="square" rtlCol="0">
            <a:spAutoFit/>
          </a:bodyPr>
          <a:lstStyle/>
          <a:p>
            <a:pPr algn="r"/>
            <a:r>
              <a:rPr lang="en-US" sz="3200" b="1">
                <a:solidFill>
                  <a:srgbClr val="40403D"/>
                </a:solidFill>
                <a:latin typeface="Segoe UI" panose="020B0502040204020203" pitchFamily="34" charset="0"/>
                <a:cs typeface="Segoe UI" panose="020B0502040204020203" pitchFamily="34" charset="0"/>
              </a:rPr>
              <a:t>Equity Statement</a:t>
            </a:r>
          </a:p>
        </p:txBody>
      </p:sp>
      <p:sp>
        <p:nvSpPr>
          <p:cNvPr id="10" name="TextBox 9"/>
          <p:cNvSpPr txBox="1"/>
          <p:nvPr/>
        </p:nvSpPr>
        <p:spPr>
          <a:xfrm>
            <a:off x="4967785" y="504967"/>
            <a:ext cx="6878472" cy="4755148"/>
          </a:xfrm>
          <a:prstGeom prst="rect">
            <a:avLst/>
          </a:prstGeom>
          <a:noFill/>
        </p:spPr>
        <p:txBody>
          <a:bodyPr wrap="square" rtlCol="0">
            <a:spAutoFit/>
          </a:bodyPr>
          <a:lstStyle/>
          <a:p>
            <a:pPr>
              <a:spcAft>
                <a:spcPts val="600"/>
              </a:spcAft>
            </a:pPr>
            <a:r>
              <a:rPr lang="en-US" sz="1800" b="0" i="0" kern="1200">
                <a:solidFill>
                  <a:srgbClr val="40403D"/>
                </a:solidFill>
                <a:effectLst/>
                <a:latin typeface="Segoe UI" panose="020B0502040204020203" pitchFamily="34" charset="0"/>
                <a:ea typeface="+mn-ea"/>
                <a:cs typeface="Segoe UI" panose="020B0502040204020203" pitchFamily="34" charset="0"/>
              </a:rPr>
              <a:t>Each student, family, and community possesses strengths and cultural knowledge that benefits their peers, educators, and schools.</a:t>
            </a:r>
          </a:p>
          <a:p>
            <a:pPr>
              <a:spcAft>
                <a:spcPts val="600"/>
              </a:spcAft>
            </a:pPr>
            <a:r>
              <a:rPr lang="en-US" sz="1800" b="0" i="0" kern="1200">
                <a:solidFill>
                  <a:srgbClr val="40403D"/>
                </a:solidFill>
                <a:effectLst/>
                <a:latin typeface="Segoe UI" panose="020B0502040204020203" pitchFamily="34" charset="0"/>
                <a:ea typeface="+mn-ea"/>
                <a:cs typeface="Segoe UI" panose="020B0502040204020203" pitchFamily="34" charset="0"/>
              </a:rPr>
              <a:t>Ensuring educational equity:</a:t>
            </a:r>
          </a:p>
          <a:p>
            <a:pPr marL="285750" indent="-285750">
              <a:spcAft>
                <a:spcPts val="600"/>
              </a:spcAft>
              <a:buFont typeface="Arial" panose="020B0604020202020204" pitchFamily="34" charset="0"/>
              <a:buChar char="•"/>
            </a:pPr>
            <a:r>
              <a:rPr lang="en-US" sz="1800" b="0" i="0" kern="1200">
                <a:solidFill>
                  <a:srgbClr val="40403D"/>
                </a:solidFill>
                <a:effectLst/>
                <a:latin typeface="Segoe UI" panose="020B0502040204020203" pitchFamily="34" charset="0"/>
                <a:ea typeface="+mn-ea"/>
                <a:cs typeface="Segoe UI" panose="020B0502040204020203" pitchFamily="34" charset="0"/>
              </a:rPr>
              <a:t>Goes beyond equality; it requires education leaders to examine the ways current policies and practices result in disparate outcomes for our students of color, students living in poverty, students receiving special education and English Learner services, students who identify as LGBTQ+, and highly mobile student populations.</a:t>
            </a:r>
          </a:p>
          <a:p>
            <a:pPr marL="285750" indent="-285750">
              <a:spcAft>
                <a:spcPts val="600"/>
              </a:spcAft>
              <a:buFont typeface="Arial" panose="020B0604020202020204" pitchFamily="34" charset="0"/>
              <a:buChar char="•"/>
            </a:pPr>
            <a:r>
              <a:rPr lang="en-US" sz="1800" b="0" i="0" kern="1200">
                <a:solidFill>
                  <a:srgbClr val="40403D"/>
                </a:solidFill>
                <a:effectLst/>
                <a:latin typeface="Segoe UI" panose="020B0502040204020203" pitchFamily="34" charset="0"/>
                <a:ea typeface="+mn-ea"/>
                <a:cs typeface="Segoe UI" panose="020B0502040204020203" pitchFamily="34" charset="0"/>
              </a:rPr>
              <a:t>Requires education leaders to develop an understanding of historical contexts; engage students, families, and community representatives as partners in decision-making; and actively dismantle systemic barriers, replacing them with policies and practices that ensure all students have access to the instruction and support they need to succeed in our schools.</a:t>
            </a:r>
          </a:p>
        </p:txBody>
      </p:sp>
    </p:spTree>
    <p:extLst>
      <p:ext uri="{BB962C8B-B14F-4D97-AF65-F5344CB8AC3E}">
        <p14:creationId xmlns:p14="http://schemas.microsoft.com/office/powerpoint/2010/main" val="31073514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6" name="Rectangle 5"/>
          <p:cNvSpPr/>
          <p:nvPr/>
        </p:nvSpPr>
        <p:spPr>
          <a:xfrm>
            <a:off x="-188686" y="-203200"/>
            <a:ext cx="6299200" cy="7264400"/>
          </a:xfrm>
          <a:prstGeom prst="rect">
            <a:avLst/>
          </a:prstGeom>
          <a:solidFill>
            <a:srgbClr val="40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38629" y="2873829"/>
            <a:ext cx="4876800" cy="646331"/>
          </a:xfrm>
          <a:prstGeom prst="rect">
            <a:avLst/>
          </a:prstGeom>
          <a:noFill/>
        </p:spPr>
        <p:txBody>
          <a:bodyPr wrap="square" rtlCol="0">
            <a:spAutoFit/>
          </a:bodyPr>
          <a:lstStyle/>
          <a:p>
            <a:r>
              <a:rPr lang="en-US" sz="3600" b="1">
                <a:solidFill>
                  <a:srgbClr val="F7F5EB"/>
                </a:solidFill>
                <a:latin typeface="Segoe UI" panose="020B0502040204020203" pitchFamily="34" charset="0"/>
                <a:cs typeface="Segoe UI" panose="020B0502040204020203" pitchFamily="34" charset="0"/>
              </a:rPr>
              <a:t>Section Title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629" y="5678455"/>
            <a:ext cx="4864704" cy="813910"/>
          </a:xfrm>
          <a:prstGeom prst="rect">
            <a:avLst/>
          </a:prstGeom>
        </p:spPr>
      </p:pic>
      <p:sp>
        <p:nvSpPr>
          <p:cNvPr id="9" name="Content Placeholder 2"/>
          <p:cNvSpPr txBox="1">
            <a:spLocks/>
          </p:cNvSpPr>
          <p:nvPr/>
        </p:nvSpPr>
        <p:spPr>
          <a:xfrm>
            <a:off x="6571343" y="698160"/>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40403D"/>
                </a:solidFill>
                <a:latin typeface="Segoe UI" panose="020B0502040204020203" pitchFamily="34" charset="0"/>
                <a:cs typeface="Segoe UI" panose="020B0502040204020203" pitchFamily="34" charset="0"/>
              </a:rPr>
              <a:t>Edit Master text styles</a:t>
            </a:r>
          </a:p>
          <a:p>
            <a:pPr lvl="1"/>
            <a:r>
              <a:rPr lang="en-US">
                <a:solidFill>
                  <a:srgbClr val="40403D"/>
                </a:solidFill>
                <a:latin typeface="Segoe UI" panose="020B0502040204020203" pitchFamily="34" charset="0"/>
                <a:cs typeface="Segoe UI" panose="020B0502040204020203" pitchFamily="34" charset="0"/>
              </a:rPr>
              <a:t>Second level</a:t>
            </a:r>
          </a:p>
          <a:p>
            <a:pPr lvl="2"/>
            <a:r>
              <a:rPr lang="en-US">
                <a:solidFill>
                  <a:srgbClr val="40403D"/>
                </a:solidFill>
                <a:latin typeface="Segoe UI" panose="020B0502040204020203" pitchFamily="34" charset="0"/>
                <a:cs typeface="Segoe UI" panose="020B0502040204020203" pitchFamily="34" charset="0"/>
              </a:rPr>
              <a:t>Third level</a:t>
            </a:r>
          </a:p>
          <a:p>
            <a:pPr lvl="3"/>
            <a:r>
              <a:rPr lang="en-US">
                <a:solidFill>
                  <a:srgbClr val="40403D"/>
                </a:solidFill>
                <a:latin typeface="Segoe UI" panose="020B0502040204020203" pitchFamily="34" charset="0"/>
                <a:cs typeface="Segoe UI" panose="020B0502040204020203" pitchFamily="34" charset="0"/>
              </a:rPr>
              <a:t>Fourth level</a:t>
            </a:r>
          </a:p>
          <a:p>
            <a:pPr lvl="4"/>
            <a:r>
              <a:rPr lang="en-US">
                <a:solidFill>
                  <a:srgbClr val="40403D"/>
                </a:solidFill>
                <a:latin typeface="Segoe UI" panose="020B0502040204020203" pitchFamily="34" charset="0"/>
                <a:cs typeface="Segoe UI" panose="020B0502040204020203" pitchFamily="34" charset="0"/>
              </a:rPr>
              <a:t>Fifth level</a:t>
            </a:r>
          </a:p>
        </p:txBody>
      </p:sp>
    </p:spTree>
    <p:extLst>
      <p:ext uri="{BB962C8B-B14F-4D97-AF65-F5344CB8AC3E}">
        <p14:creationId xmlns:p14="http://schemas.microsoft.com/office/powerpoint/2010/main" val="23174622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sp>
        <p:nvSpPr>
          <p:cNvPr id="5" name="Picture Placeholder 4"/>
          <p:cNvSpPr>
            <a:spLocks noGrp="1"/>
          </p:cNvSpPr>
          <p:nvPr>
            <p:ph type="pic" sz="quarter" idx="10"/>
          </p:nvPr>
        </p:nvSpPr>
        <p:spPr>
          <a:xfrm>
            <a:off x="0" y="0"/>
            <a:ext cx="12192000" cy="3921125"/>
          </a:xfrm>
        </p:spPr>
        <p:txBody>
          <a:bodyPr/>
          <a:lstStyle>
            <a:lvl1pPr marL="0" indent="0">
              <a:buNone/>
              <a:defRPr/>
            </a:lvl1pPr>
          </a:lstStyle>
          <a:p>
            <a:r>
              <a:rPr lang="en-US"/>
              <a:t>Click icon to add picture</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19" t="6339" r="119" b="44733"/>
          <a:stretch/>
        </p:blipFill>
        <p:spPr>
          <a:xfrm>
            <a:off x="0" y="-29029"/>
            <a:ext cx="12192000" cy="3976914"/>
          </a:xfrm>
          <a:prstGeom prst="rect">
            <a:avLst/>
          </a:prstGeom>
        </p:spPr>
      </p:pic>
      <p:sp>
        <p:nvSpPr>
          <p:cNvPr id="6" name="Rectangle 5"/>
          <p:cNvSpPr/>
          <p:nvPr/>
        </p:nvSpPr>
        <p:spPr>
          <a:xfrm>
            <a:off x="0" y="-29029"/>
            <a:ext cx="12192000" cy="4005943"/>
          </a:xfrm>
          <a:prstGeom prst="rect">
            <a:avLst/>
          </a:prstGeom>
          <a:solidFill>
            <a:schemeClr val="accent5">
              <a:lumMod val="60000"/>
              <a:lumOff val="4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0961633"/>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sp>
        <p:nvSpPr>
          <p:cNvPr id="5" name="Picture Placeholder 4"/>
          <p:cNvSpPr>
            <a:spLocks noGrp="1"/>
          </p:cNvSpPr>
          <p:nvPr>
            <p:ph type="pic" sz="quarter" idx="10"/>
          </p:nvPr>
        </p:nvSpPr>
        <p:spPr>
          <a:xfrm>
            <a:off x="0" y="0"/>
            <a:ext cx="12192000" cy="3921125"/>
          </a:xfrm>
        </p:spPr>
        <p:txBody>
          <a:bodyPr/>
          <a:lstStyle>
            <a:lvl1pPr marL="0" indent="0">
              <a:buNone/>
              <a:defRPr/>
            </a:lvl1pPr>
          </a:lstStyle>
          <a:p>
            <a:r>
              <a:rPr lang="en-US"/>
              <a:t>Click icon to add picture</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13553" b="37518"/>
          <a:stretch/>
        </p:blipFill>
        <p:spPr>
          <a:xfrm>
            <a:off x="-35170" y="-55790"/>
            <a:ext cx="12227169" cy="3976915"/>
          </a:xfrm>
          <a:prstGeom prst="rect">
            <a:avLst/>
          </a:prstGeom>
        </p:spPr>
      </p:pic>
      <p:sp>
        <p:nvSpPr>
          <p:cNvPr id="6" name="Rectangle 5"/>
          <p:cNvSpPr/>
          <p:nvPr/>
        </p:nvSpPr>
        <p:spPr>
          <a:xfrm>
            <a:off x="-35170" y="-55790"/>
            <a:ext cx="12262339" cy="3976914"/>
          </a:xfrm>
          <a:prstGeom prst="rect">
            <a:avLst/>
          </a:prstGeom>
          <a:solidFill>
            <a:schemeClr val="accent5">
              <a:lumMod val="60000"/>
              <a:lumOff val="4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4170929"/>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sp>
        <p:nvSpPr>
          <p:cNvPr id="5" name="Picture Placeholder 4"/>
          <p:cNvSpPr>
            <a:spLocks noGrp="1"/>
          </p:cNvSpPr>
          <p:nvPr>
            <p:ph type="pic" sz="quarter" idx="10"/>
          </p:nvPr>
        </p:nvSpPr>
        <p:spPr>
          <a:xfrm>
            <a:off x="0" y="0"/>
            <a:ext cx="12192000" cy="3921125"/>
          </a:xfrm>
        </p:spPr>
        <p:txBody>
          <a:bodyPr/>
          <a:lstStyle>
            <a:lvl1pPr marL="0" indent="0">
              <a:buNone/>
              <a:defRPr/>
            </a:lvl1pPr>
          </a:lstStyle>
          <a:p>
            <a:r>
              <a:rPr lang="en-US"/>
              <a:t>Click icon to add picture</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49727" b="13875"/>
          <a:stretch/>
        </p:blipFill>
        <p:spPr>
          <a:xfrm>
            <a:off x="0" y="0"/>
            <a:ext cx="12192000" cy="3949019"/>
          </a:xfrm>
          <a:prstGeom prst="rect">
            <a:avLst/>
          </a:prstGeom>
        </p:spPr>
      </p:pic>
      <p:sp>
        <p:nvSpPr>
          <p:cNvPr id="6" name="Rectangle 5"/>
          <p:cNvSpPr/>
          <p:nvPr/>
        </p:nvSpPr>
        <p:spPr>
          <a:xfrm>
            <a:off x="0" y="-27895"/>
            <a:ext cx="12192000" cy="3976914"/>
          </a:xfrm>
          <a:prstGeom prst="rect">
            <a:avLst/>
          </a:prstGeom>
          <a:solidFill>
            <a:schemeClr val="accent5">
              <a:lumMod val="60000"/>
              <a:lumOff val="4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536715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sp>
        <p:nvSpPr>
          <p:cNvPr id="5" name="Picture Placeholder 4"/>
          <p:cNvSpPr>
            <a:spLocks noGrp="1"/>
          </p:cNvSpPr>
          <p:nvPr>
            <p:ph type="pic" sz="quarter" idx="10"/>
          </p:nvPr>
        </p:nvSpPr>
        <p:spPr>
          <a:xfrm>
            <a:off x="0" y="0"/>
            <a:ext cx="12192000" cy="3921125"/>
          </a:xfrm>
        </p:spPr>
        <p:txBody>
          <a:bodyPr/>
          <a:lstStyle>
            <a:lvl1pPr marL="0" indent="0">
              <a:buNone/>
              <a:defRPr/>
            </a:lvl1pPr>
          </a:lstStyle>
          <a:p>
            <a:r>
              <a:rPr lang="en-US"/>
              <a:t>Click icon to add picture</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 t="28183" r="-283" b="23686"/>
          <a:stretch/>
        </p:blipFill>
        <p:spPr>
          <a:xfrm>
            <a:off x="-1" y="18854"/>
            <a:ext cx="12226565" cy="3912123"/>
          </a:xfrm>
          <a:prstGeom prst="rect">
            <a:avLst/>
          </a:prstGeom>
        </p:spPr>
      </p:pic>
      <p:sp>
        <p:nvSpPr>
          <p:cNvPr id="6" name="Rectangle 5"/>
          <p:cNvSpPr/>
          <p:nvPr/>
        </p:nvSpPr>
        <p:spPr>
          <a:xfrm>
            <a:off x="-2" y="0"/>
            <a:ext cx="12226566" cy="3945874"/>
          </a:xfrm>
          <a:prstGeom prst="rect">
            <a:avLst/>
          </a:prstGeom>
          <a:solidFill>
            <a:schemeClr val="accent5">
              <a:lumMod val="60000"/>
              <a:lumOff val="4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6203508"/>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_CreativeCommonsNotice">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1" name="Title 4">
            <a:extLst>
              <a:ext uri="{FF2B5EF4-FFF2-40B4-BE49-F238E27FC236}">
                <a16:creationId xmlns:a16="http://schemas.microsoft.com/office/drawing/2014/main" id="{2A7A1F50-5BB0-4F32-8F89-624BAE844D23}"/>
              </a:ext>
            </a:extLst>
          </p:cNvPr>
          <p:cNvSpPr>
            <a:spLocks noGrp="1"/>
          </p:cNvSpPr>
          <p:nvPr>
            <p:ph type="title"/>
          </p:nvPr>
        </p:nvSpPr>
        <p:spPr>
          <a:xfrm>
            <a:off x="838200" y="365125"/>
            <a:ext cx="10515600" cy="1325563"/>
          </a:xfrm>
        </p:spPr>
        <p:txBody>
          <a:bodyPr/>
          <a:lstStyle/>
          <a:p>
            <a:r>
              <a:rPr lang="en-US">
                <a:solidFill>
                  <a:srgbClr val="FFFFFF"/>
                </a:solidFill>
              </a:rPr>
              <a:t>Click to edit Master title style</a:t>
            </a:r>
          </a:p>
        </p:txBody>
      </p:sp>
      <p:pic>
        <p:nvPicPr>
          <p:cNvPr id="12" name="Picture 11" descr="Creative Commons Attribution (CC BY) logo" title="CC license">
            <a:extLst>
              <a:ext uri="{FF2B5EF4-FFF2-40B4-BE49-F238E27FC236}">
                <a16:creationId xmlns:a16="http://schemas.microsoft.com/office/drawing/2014/main" id="{94A3D417-F530-4C55-9ED8-357EFE7639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9545" y="937781"/>
            <a:ext cx="1482776" cy="518788"/>
          </a:xfrm>
          <a:prstGeom prst="rect">
            <a:avLst/>
          </a:prstGeom>
        </p:spPr>
      </p:pic>
      <p:sp>
        <p:nvSpPr>
          <p:cNvPr id="13" name="TextBox 12" descr="Text regarding the topic&#10;" title="Text">
            <a:extLst>
              <a:ext uri="{FF2B5EF4-FFF2-40B4-BE49-F238E27FC236}">
                <a16:creationId xmlns:a16="http://schemas.microsoft.com/office/drawing/2014/main" id="{38BC79DB-764E-47F0-92B3-8FB09EA750C8}"/>
              </a:ext>
            </a:extLst>
          </p:cNvPr>
          <p:cNvSpPr txBox="1"/>
          <p:nvPr/>
        </p:nvSpPr>
        <p:spPr>
          <a:xfrm>
            <a:off x="2606993" y="1974060"/>
            <a:ext cx="7331241" cy="298543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sym typeface="Arial"/>
              </a:rPr>
              <a:t>Except where otherwise noted, this work by the </a:t>
            </a:r>
            <a:r>
              <a:rPr kumimoji="0" lang="en-US" sz="1800" b="0" i="0" u="none" strike="noStrike" kern="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sym typeface="Arial"/>
                <a:hlinkClick r:id="rId4"/>
              </a:rPr>
              <a:t>Office of Superintendent of Public Instruction</a:t>
            </a:r>
            <a:r>
              <a:rPr kumimoji="0" lang="en-US" sz="1800" b="0" i="0" u="none" strike="noStrike" kern="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sym typeface="Arial"/>
              </a:rPr>
              <a:t> is licensed under </a:t>
            </a:r>
            <a:r>
              <a:rPr kumimoji="0" lang="en-US" sz="1800" b="0" i="0" u="none" strike="noStrike" kern="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sym typeface="Arial"/>
                <a:hlinkClick r:id="rId5"/>
              </a:rPr>
              <a:t>a Creative Commons Attribution License</a:t>
            </a:r>
            <a:r>
              <a:rPr kumimoji="0" lang="en-US" sz="1800" b="0" i="0" u="none" strike="noStrike" kern="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sym typeface="Arial"/>
              </a:rPr>
              <a:t>. All logos and trademarks are property of their respective owners.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sym typeface="Arial"/>
              </a:rPr>
              <a:t>This presentation may contain or reference links to websites operated by third parties. These links are provided for your convenience only and do not constitute or imply any affiliation, endorsement, sponsorship, approval, verification, or monitoring by OSPI of any product, service, or content offered on the third party websites. In no event will OSPI be responsible for the information or content in linked third party websites or for your use of or inability to use such websites. Please confirm the license status of any third-party resources and understand their terms of use before reusing them.</a:t>
            </a:r>
          </a:p>
        </p:txBody>
      </p:sp>
      <p:sp>
        <p:nvSpPr>
          <p:cNvPr id="14" name="Rectangle 13">
            <a:extLst>
              <a:ext uri="{FF2B5EF4-FFF2-40B4-BE49-F238E27FC236}">
                <a16:creationId xmlns:a16="http://schemas.microsoft.com/office/drawing/2014/main" id="{F7DA9DA8-8B7B-446D-85E4-579AC221DFF5}"/>
              </a:ext>
            </a:extLst>
          </p:cNvPr>
          <p:cNvSpPr/>
          <p:nvPr/>
        </p:nvSpPr>
        <p:spPr>
          <a:xfrm>
            <a:off x="2109824" y="5402201"/>
            <a:ext cx="8062219" cy="3385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Photos not marked are used with permission and not included in the open license.</a:t>
            </a:r>
            <a:endPar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53891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5961" r="28195"/>
          <a:stretch/>
        </p:blipFill>
        <p:spPr>
          <a:xfrm>
            <a:off x="14514" y="-6184"/>
            <a:ext cx="4717143" cy="6858000"/>
          </a:xfrm>
          <a:prstGeom prst="rect">
            <a:avLst/>
          </a:prstGeom>
        </p:spPr>
      </p:pic>
      <p:sp>
        <p:nvSpPr>
          <p:cNvPr id="7" name="Rectangle 6"/>
          <p:cNvSpPr/>
          <p:nvPr/>
        </p:nvSpPr>
        <p:spPr>
          <a:xfrm>
            <a:off x="0" y="-6184"/>
            <a:ext cx="4749421" cy="6858000"/>
          </a:xfrm>
          <a:prstGeom prst="rect">
            <a:avLst/>
          </a:prstGeom>
          <a:solidFill>
            <a:schemeClr val="accent5">
              <a:lumMod val="60000"/>
              <a:lumOff val="4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4148" y="5699184"/>
            <a:ext cx="5491238" cy="918735"/>
          </a:xfrm>
          <a:prstGeom prst="rect">
            <a:avLst/>
          </a:prstGeom>
        </p:spPr>
      </p:pic>
      <p:sp>
        <p:nvSpPr>
          <p:cNvPr id="9" name="TextBox 8"/>
          <p:cNvSpPr txBox="1"/>
          <p:nvPr/>
        </p:nvSpPr>
        <p:spPr>
          <a:xfrm>
            <a:off x="477672" y="504967"/>
            <a:ext cx="3875964" cy="584775"/>
          </a:xfrm>
          <a:prstGeom prst="rect">
            <a:avLst/>
          </a:prstGeom>
          <a:noFill/>
        </p:spPr>
        <p:txBody>
          <a:bodyPr wrap="square" rtlCol="0">
            <a:spAutoFit/>
          </a:bodyPr>
          <a:lstStyle/>
          <a:p>
            <a:pPr algn="r"/>
            <a:r>
              <a:rPr lang="en-US" sz="3200" b="1">
                <a:solidFill>
                  <a:srgbClr val="40403D"/>
                </a:solidFill>
                <a:latin typeface="Segoe UI" panose="020B0502040204020203" pitchFamily="34" charset="0"/>
                <a:cs typeface="Segoe UI" panose="020B0502040204020203" pitchFamily="34" charset="0"/>
              </a:rPr>
              <a:t>Equity Statement</a:t>
            </a:r>
          </a:p>
        </p:txBody>
      </p:sp>
      <p:sp>
        <p:nvSpPr>
          <p:cNvPr id="10" name="TextBox 9"/>
          <p:cNvSpPr txBox="1"/>
          <p:nvPr/>
        </p:nvSpPr>
        <p:spPr>
          <a:xfrm>
            <a:off x="4967785" y="504967"/>
            <a:ext cx="6878472" cy="4755148"/>
          </a:xfrm>
          <a:prstGeom prst="rect">
            <a:avLst/>
          </a:prstGeom>
          <a:noFill/>
        </p:spPr>
        <p:txBody>
          <a:bodyPr wrap="square" rtlCol="0">
            <a:spAutoFit/>
          </a:bodyPr>
          <a:lstStyle/>
          <a:p>
            <a:pPr>
              <a:spcAft>
                <a:spcPts val="600"/>
              </a:spcAft>
            </a:pPr>
            <a:r>
              <a:rPr lang="en-US" sz="1800" b="0" i="0" kern="1200">
                <a:solidFill>
                  <a:srgbClr val="40403D"/>
                </a:solidFill>
                <a:effectLst/>
                <a:latin typeface="Segoe UI" panose="020B0502040204020203" pitchFamily="34" charset="0"/>
                <a:ea typeface="+mn-ea"/>
                <a:cs typeface="Segoe UI" panose="020B0502040204020203" pitchFamily="34" charset="0"/>
              </a:rPr>
              <a:t>Each student, family, and community possesses strengths and cultural knowledge that benefits their peers, educators, and schools.</a:t>
            </a:r>
          </a:p>
          <a:p>
            <a:pPr>
              <a:spcAft>
                <a:spcPts val="600"/>
              </a:spcAft>
            </a:pPr>
            <a:r>
              <a:rPr lang="en-US" sz="1800" b="0" i="0" kern="1200">
                <a:solidFill>
                  <a:srgbClr val="40403D"/>
                </a:solidFill>
                <a:effectLst/>
                <a:latin typeface="Segoe UI" panose="020B0502040204020203" pitchFamily="34" charset="0"/>
                <a:ea typeface="+mn-ea"/>
                <a:cs typeface="Segoe UI" panose="020B0502040204020203" pitchFamily="34" charset="0"/>
              </a:rPr>
              <a:t>Ensuring educational equity:</a:t>
            </a:r>
          </a:p>
          <a:p>
            <a:pPr marL="285750" indent="-285750">
              <a:spcAft>
                <a:spcPts val="600"/>
              </a:spcAft>
              <a:buFont typeface="Arial" panose="020B0604020202020204" pitchFamily="34" charset="0"/>
              <a:buChar char="•"/>
            </a:pPr>
            <a:r>
              <a:rPr lang="en-US" sz="1800" b="0" i="0" kern="1200">
                <a:solidFill>
                  <a:srgbClr val="40403D"/>
                </a:solidFill>
                <a:effectLst/>
                <a:latin typeface="Segoe UI" panose="020B0502040204020203" pitchFamily="34" charset="0"/>
                <a:ea typeface="+mn-ea"/>
                <a:cs typeface="Segoe UI" panose="020B0502040204020203" pitchFamily="34" charset="0"/>
              </a:rPr>
              <a:t>Goes beyond equality; it requires education leaders to examine the ways current policies and practices result in disparate outcomes for our students of color, students living in poverty, students receiving special education and English Learner services, students who identify as LGBTQ+, and highly mobile student populations.</a:t>
            </a:r>
          </a:p>
          <a:p>
            <a:pPr marL="285750" indent="-285750">
              <a:spcAft>
                <a:spcPts val="600"/>
              </a:spcAft>
              <a:buFont typeface="Arial" panose="020B0604020202020204" pitchFamily="34" charset="0"/>
              <a:buChar char="•"/>
            </a:pPr>
            <a:r>
              <a:rPr lang="en-US" sz="1800" b="0" i="0" kern="1200">
                <a:solidFill>
                  <a:srgbClr val="40403D"/>
                </a:solidFill>
                <a:effectLst/>
                <a:latin typeface="Segoe UI" panose="020B0502040204020203" pitchFamily="34" charset="0"/>
                <a:ea typeface="+mn-ea"/>
                <a:cs typeface="Segoe UI" panose="020B0502040204020203" pitchFamily="34" charset="0"/>
              </a:rPr>
              <a:t>Requires education leaders to develop an understanding of historical contexts; engage students, families, and community representatives as partners in decision-making; and actively dismantle systemic barriers, replacing them with policies and practices that ensure all students have access to the instruction and support they need to succeed in our schools.</a:t>
            </a:r>
          </a:p>
        </p:txBody>
      </p:sp>
    </p:spTree>
    <p:extLst>
      <p:ext uri="{BB962C8B-B14F-4D97-AF65-F5344CB8AC3E}">
        <p14:creationId xmlns:p14="http://schemas.microsoft.com/office/powerpoint/2010/main" val="25869947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SocialMedia">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1779" y="833184"/>
            <a:ext cx="7738478" cy="1294719"/>
          </a:xfrm>
          <a:prstGeom prst="rect">
            <a:avLst/>
          </a:prstGeom>
        </p:spPr>
      </p:pic>
      <p:sp>
        <p:nvSpPr>
          <p:cNvPr id="6" name="TextBox 5"/>
          <p:cNvSpPr txBox="1"/>
          <p:nvPr/>
        </p:nvSpPr>
        <p:spPr>
          <a:xfrm>
            <a:off x="1837346" y="2290273"/>
            <a:ext cx="8015955" cy="461665"/>
          </a:xfrm>
          <a:prstGeom prst="rect">
            <a:avLst/>
          </a:prstGeom>
          <a:noFill/>
        </p:spPr>
        <p:txBody>
          <a:bodyPr wrap="square" rtlCol="0">
            <a:spAutoFit/>
          </a:bodyPr>
          <a:lstStyle/>
          <a:p>
            <a:pPr algn="ctr"/>
            <a:r>
              <a:rPr lang="en-US" sz="2400" b="0" i="1"/>
              <a:t>Connect with us!</a:t>
            </a:r>
          </a:p>
        </p:txBody>
      </p:sp>
      <p:sp>
        <p:nvSpPr>
          <p:cNvPr id="7" name="Rectangle 6"/>
          <p:cNvSpPr/>
          <p:nvPr/>
        </p:nvSpPr>
        <p:spPr>
          <a:xfrm>
            <a:off x="0" y="3247402"/>
            <a:ext cx="12192000" cy="3610598"/>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1513" y="3784874"/>
            <a:ext cx="553212" cy="553212"/>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4909" y="3815951"/>
            <a:ext cx="553212" cy="539718"/>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1513" y="5580016"/>
            <a:ext cx="553212" cy="553212"/>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14909" y="5629554"/>
            <a:ext cx="553212" cy="553212"/>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14909" y="4764484"/>
            <a:ext cx="553212" cy="553212"/>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61513" y="4721316"/>
            <a:ext cx="553212" cy="553212"/>
          </a:xfrm>
          <a:prstGeom prst="rect">
            <a:avLst/>
          </a:prstGeom>
        </p:spPr>
      </p:pic>
      <p:sp>
        <p:nvSpPr>
          <p:cNvPr id="18" name="TextBox 17"/>
          <p:cNvSpPr txBox="1"/>
          <p:nvPr/>
        </p:nvSpPr>
        <p:spPr>
          <a:xfrm>
            <a:off x="7181113" y="3863209"/>
            <a:ext cx="3179035" cy="400110"/>
          </a:xfrm>
          <a:prstGeom prst="rect">
            <a:avLst/>
          </a:prstGeom>
          <a:noFill/>
        </p:spPr>
        <p:txBody>
          <a:bodyPr wrap="square" rtlCol="0">
            <a:spAutoFit/>
          </a:bodyPr>
          <a:lstStyle/>
          <a:p>
            <a:r>
              <a:rPr lang="en-US" sz="2000"/>
              <a:t>facebook.com/</a:t>
            </a:r>
            <a:r>
              <a:rPr lang="en-US" sz="2000" err="1"/>
              <a:t>waospi</a:t>
            </a:r>
            <a:endParaRPr lang="en-US" sz="2000"/>
          </a:p>
        </p:txBody>
      </p:sp>
      <p:sp>
        <p:nvSpPr>
          <p:cNvPr id="19" name="TextBox 18"/>
          <p:cNvSpPr txBox="1"/>
          <p:nvPr/>
        </p:nvSpPr>
        <p:spPr>
          <a:xfrm>
            <a:off x="2620317" y="4852987"/>
            <a:ext cx="3179035" cy="400110"/>
          </a:xfrm>
          <a:prstGeom prst="rect">
            <a:avLst/>
          </a:prstGeom>
          <a:noFill/>
        </p:spPr>
        <p:txBody>
          <a:bodyPr wrap="square" rtlCol="0">
            <a:spAutoFit/>
          </a:bodyPr>
          <a:lstStyle/>
          <a:p>
            <a:r>
              <a:rPr lang="en-US" sz="2000"/>
              <a:t>twitter.com/</a:t>
            </a:r>
            <a:r>
              <a:rPr lang="en-US" sz="2000" err="1"/>
              <a:t>waospi</a:t>
            </a:r>
            <a:endParaRPr lang="en-US" sz="2000"/>
          </a:p>
        </p:txBody>
      </p:sp>
      <p:sp>
        <p:nvSpPr>
          <p:cNvPr id="20" name="TextBox 19"/>
          <p:cNvSpPr txBox="1"/>
          <p:nvPr/>
        </p:nvSpPr>
        <p:spPr>
          <a:xfrm>
            <a:off x="7155817" y="4783765"/>
            <a:ext cx="3179035" cy="400110"/>
          </a:xfrm>
          <a:prstGeom prst="rect">
            <a:avLst/>
          </a:prstGeom>
          <a:noFill/>
        </p:spPr>
        <p:txBody>
          <a:bodyPr wrap="square" rtlCol="0">
            <a:spAutoFit/>
          </a:bodyPr>
          <a:lstStyle/>
          <a:p>
            <a:r>
              <a:rPr lang="en-US" sz="2000"/>
              <a:t>youtube.com/</a:t>
            </a:r>
            <a:r>
              <a:rPr lang="en-US" sz="2000" err="1"/>
              <a:t>waospi</a:t>
            </a:r>
            <a:endParaRPr lang="en-US" sz="2000"/>
          </a:p>
        </p:txBody>
      </p:sp>
      <p:sp>
        <p:nvSpPr>
          <p:cNvPr id="21" name="TextBox 20"/>
          <p:cNvSpPr txBox="1"/>
          <p:nvPr/>
        </p:nvSpPr>
        <p:spPr>
          <a:xfrm>
            <a:off x="2605893" y="5733118"/>
            <a:ext cx="3179035" cy="400110"/>
          </a:xfrm>
          <a:prstGeom prst="rect">
            <a:avLst/>
          </a:prstGeom>
          <a:noFill/>
        </p:spPr>
        <p:txBody>
          <a:bodyPr wrap="square" rtlCol="0">
            <a:spAutoFit/>
          </a:bodyPr>
          <a:lstStyle/>
          <a:p>
            <a:r>
              <a:rPr lang="en-US" sz="2000"/>
              <a:t>medium.com/</a:t>
            </a:r>
            <a:r>
              <a:rPr lang="en-US" sz="2000" err="1"/>
              <a:t>waospi</a:t>
            </a:r>
            <a:endParaRPr lang="en-US" sz="2000"/>
          </a:p>
        </p:txBody>
      </p:sp>
      <p:sp>
        <p:nvSpPr>
          <p:cNvPr id="22" name="TextBox 21"/>
          <p:cNvSpPr txBox="1"/>
          <p:nvPr/>
        </p:nvSpPr>
        <p:spPr>
          <a:xfrm>
            <a:off x="7151608" y="5629554"/>
            <a:ext cx="3677862" cy="400110"/>
          </a:xfrm>
          <a:prstGeom prst="rect">
            <a:avLst/>
          </a:prstGeom>
          <a:noFill/>
        </p:spPr>
        <p:txBody>
          <a:bodyPr wrap="square" rtlCol="0">
            <a:spAutoFit/>
          </a:bodyPr>
          <a:lstStyle/>
          <a:p>
            <a:r>
              <a:rPr lang="en-US" sz="2000"/>
              <a:t>linkedin.com/company/</a:t>
            </a:r>
            <a:r>
              <a:rPr lang="en-US" sz="2000" err="1"/>
              <a:t>waospi</a:t>
            </a:r>
            <a:endParaRPr lang="en-US" sz="2000"/>
          </a:p>
        </p:txBody>
      </p:sp>
      <p:sp>
        <p:nvSpPr>
          <p:cNvPr id="23" name="TextBox 22"/>
          <p:cNvSpPr txBox="1"/>
          <p:nvPr/>
        </p:nvSpPr>
        <p:spPr>
          <a:xfrm>
            <a:off x="2597651" y="3868910"/>
            <a:ext cx="2704755" cy="400110"/>
          </a:xfrm>
          <a:prstGeom prst="rect">
            <a:avLst/>
          </a:prstGeom>
          <a:noFill/>
        </p:spPr>
        <p:txBody>
          <a:bodyPr wrap="square" rtlCol="0">
            <a:spAutoFit/>
          </a:bodyPr>
          <a:lstStyle/>
          <a:p>
            <a:r>
              <a:rPr lang="en-US" sz="2000"/>
              <a:t>k12.wa.us</a:t>
            </a:r>
          </a:p>
        </p:txBody>
      </p:sp>
    </p:spTree>
    <p:extLst>
      <p:ext uri="{BB962C8B-B14F-4D97-AF65-F5344CB8AC3E}">
        <p14:creationId xmlns:p14="http://schemas.microsoft.com/office/powerpoint/2010/main" val="617389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6" name="Rectangle 5"/>
          <p:cNvSpPr/>
          <p:nvPr/>
        </p:nvSpPr>
        <p:spPr>
          <a:xfrm>
            <a:off x="-188686" y="-203200"/>
            <a:ext cx="6299200" cy="7264400"/>
          </a:xfrm>
          <a:prstGeom prst="rect">
            <a:avLst/>
          </a:prstGeom>
          <a:solidFill>
            <a:srgbClr val="40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38629" y="2873829"/>
            <a:ext cx="4876800" cy="646331"/>
          </a:xfrm>
          <a:prstGeom prst="rect">
            <a:avLst/>
          </a:prstGeom>
          <a:noFill/>
        </p:spPr>
        <p:txBody>
          <a:bodyPr wrap="square" rtlCol="0">
            <a:spAutoFit/>
          </a:bodyPr>
          <a:lstStyle/>
          <a:p>
            <a:r>
              <a:rPr lang="en-US" sz="3600" b="1">
                <a:solidFill>
                  <a:srgbClr val="F7F5EB"/>
                </a:solidFill>
                <a:latin typeface="Segoe UI" panose="020B0502040204020203" pitchFamily="34" charset="0"/>
                <a:cs typeface="Segoe UI" panose="020B0502040204020203" pitchFamily="34" charset="0"/>
              </a:rPr>
              <a:t>Section Title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629" y="5678455"/>
            <a:ext cx="4864704" cy="813910"/>
          </a:xfrm>
          <a:prstGeom prst="rect">
            <a:avLst/>
          </a:prstGeom>
        </p:spPr>
      </p:pic>
      <p:sp>
        <p:nvSpPr>
          <p:cNvPr id="9" name="Content Placeholder 2"/>
          <p:cNvSpPr txBox="1">
            <a:spLocks/>
          </p:cNvSpPr>
          <p:nvPr/>
        </p:nvSpPr>
        <p:spPr>
          <a:xfrm>
            <a:off x="6571343" y="698160"/>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40403D"/>
                </a:solidFill>
                <a:latin typeface="Segoe UI" panose="020B0502040204020203" pitchFamily="34" charset="0"/>
                <a:cs typeface="Segoe UI" panose="020B0502040204020203" pitchFamily="34" charset="0"/>
              </a:rPr>
              <a:t>Edit Master text styles</a:t>
            </a:r>
          </a:p>
          <a:p>
            <a:pPr lvl="1"/>
            <a:r>
              <a:rPr lang="en-US">
                <a:solidFill>
                  <a:srgbClr val="40403D"/>
                </a:solidFill>
                <a:latin typeface="Segoe UI" panose="020B0502040204020203" pitchFamily="34" charset="0"/>
                <a:cs typeface="Segoe UI" panose="020B0502040204020203" pitchFamily="34" charset="0"/>
              </a:rPr>
              <a:t>Second level</a:t>
            </a:r>
          </a:p>
          <a:p>
            <a:pPr lvl="2"/>
            <a:r>
              <a:rPr lang="en-US">
                <a:solidFill>
                  <a:srgbClr val="40403D"/>
                </a:solidFill>
                <a:latin typeface="Segoe UI" panose="020B0502040204020203" pitchFamily="34" charset="0"/>
                <a:cs typeface="Segoe UI" panose="020B0502040204020203" pitchFamily="34" charset="0"/>
              </a:rPr>
              <a:t>Third level</a:t>
            </a:r>
          </a:p>
          <a:p>
            <a:pPr lvl="3"/>
            <a:r>
              <a:rPr lang="en-US">
                <a:solidFill>
                  <a:srgbClr val="40403D"/>
                </a:solidFill>
                <a:latin typeface="Segoe UI" panose="020B0502040204020203" pitchFamily="34" charset="0"/>
                <a:cs typeface="Segoe UI" panose="020B0502040204020203" pitchFamily="34" charset="0"/>
              </a:rPr>
              <a:t>Fourth level</a:t>
            </a:r>
          </a:p>
          <a:p>
            <a:pPr lvl="4"/>
            <a:r>
              <a:rPr lang="en-US">
                <a:solidFill>
                  <a:srgbClr val="40403D"/>
                </a:solidFill>
                <a:latin typeface="Segoe UI" panose="020B0502040204020203" pitchFamily="34" charset="0"/>
                <a:cs typeface="Segoe UI" panose="020B0502040204020203" pitchFamily="34" charset="0"/>
              </a:rPr>
              <a:t>Fifth level</a:t>
            </a:r>
          </a:p>
        </p:txBody>
      </p:sp>
    </p:spTree>
    <p:extLst>
      <p:ext uri="{BB962C8B-B14F-4D97-AF65-F5344CB8AC3E}">
        <p14:creationId xmlns:p14="http://schemas.microsoft.com/office/powerpoint/2010/main" val="12989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sp>
        <p:nvSpPr>
          <p:cNvPr id="5" name="Picture Placeholder 4"/>
          <p:cNvSpPr>
            <a:spLocks noGrp="1"/>
          </p:cNvSpPr>
          <p:nvPr>
            <p:ph type="pic" sz="quarter" idx="10"/>
          </p:nvPr>
        </p:nvSpPr>
        <p:spPr>
          <a:xfrm>
            <a:off x="0" y="0"/>
            <a:ext cx="12192000" cy="3921125"/>
          </a:xfrm>
        </p:spPr>
        <p:txBody>
          <a:bodyPr/>
          <a:lstStyle>
            <a:lvl1pPr marL="0" indent="0">
              <a:buNone/>
              <a:defRPr/>
            </a:lvl1pPr>
          </a:lstStyle>
          <a:p>
            <a:r>
              <a:rPr lang="en-US"/>
              <a:t>Click icon to add picture</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19" t="6339" r="119" b="44733"/>
          <a:stretch/>
        </p:blipFill>
        <p:spPr>
          <a:xfrm>
            <a:off x="0" y="-29029"/>
            <a:ext cx="12192000" cy="3976914"/>
          </a:xfrm>
          <a:prstGeom prst="rect">
            <a:avLst/>
          </a:prstGeom>
        </p:spPr>
      </p:pic>
      <p:sp>
        <p:nvSpPr>
          <p:cNvPr id="6" name="Rectangle 5"/>
          <p:cNvSpPr/>
          <p:nvPr/>
        </p:nvSpPr>
        <p:spPr>
          <a:xfrm>
            <a:off x="0" y="-29029"/>
            <a:ext cx="12192000" cy="4005943"/>
          </a:xfrm>
          <a:prstGeom prst="rect">
            <a:avLst/>
          </a:prstGeom>
          <a:solidFill>
            <a:schemeClr val="accent5">
              <a:lumMod val="60000"/>
              <a:lumOff val="4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0634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sp>
        <p:nvSpPr>
          <p:cNvPr id="5" name="Picture Placeholder 4"/>
          <p:cNvSpPr>
            <a:spLocks noGrp="1"/>
          </p:cNvSpPr>
          <p:nvPr>
            <p:ph type="pic" sz="quarter" idx="10"/>
          </p:nvPr>
        </p:nvSpPr>
        <p:spPr>
          <a:xfrm>
            <a:off x="0" y="0"/>
            <a:ext cx="12192000" cy="3921125"/>
          </a:xfrm>
        </p:spPr>
        <p:txBody>
          <a:bodyPr/>
          <a:lstStyle>
            <a:lvl1pPr marL="0" indent="0">
              <a:buNone/>
              <a:defRPr/>
            </a:lvl1pPr>
          </a:lstStyle>
          <a:p>
            <a:r>
              <a:rPr lang="en-US"/>
              <a:t>Click icon to add picture</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13553" b="37518"/>
          <a:stretch/>
        </p:blipFill>
        <p:spPr>
          <a:xfrm>
            <a:off x="-35170" y="-55790"/>
            <a:ext cx="12227169" cy="3976915"/>
          </a:xfrm>
          <a:prstGeom prst="rect">
            <a:avLst/>
          </a:prstGeom>
        </p:spPr>
      </p:pic>
      <p:sp>
        <p:nvSpPr>
          <p:cNvPr id="6" name="Rectangle 5"/>
          <p:cNvSpPr/>
          <p:nvPr/>
        </p:nvSpPr>
        <p:spPr>
          <a:xfrm>
            <a:off x="-35170" y="-55790"/>
            <a:ext cx="12262339" cy="3976914"/>
          </a:xfrm>
          <a:prstGeom prst="rect">
            <a:avLst/>
          </a:prstGeom>
          <a:solidFill>
            <a:schemeClr val="accent5">
              <a:lumMod val="60000"/>
              <a:lumOff val="4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7783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sp>
        <p:nvSpPr>
          <p:cNvPr id="5" name="Picture Placeholder 4"/>
          <p:cNvSpPr>
            <a:spLocks noGrp="1"/>
          </p:cNvSpPr>
          <p:nvPr>
            <p:ph type="pic" sz="quarter" idx="10"/>
          </p:nvPr>
        </p:nvSpPr>
        <p:spPr>
          <a:xfrm>
            <a:off x="0" y="0"/>
            <a:ext cx="12192000" cy="3921125"/>
          </a:xfrm>
        </p:spPr>
        <p:txBody>
          <a:bodyPr/>
          <a:lstStyle>
            <a:lvl1pPr marL="0" indent="0">
              <a:buNone/>
              <a:defRPr/>
            </a:lvl1pPr>
          </a:lstStyle>
          <a:p>
            <a:r>
              <a:rPr lang="en-US"/>
              <a:t>Click icon to add picture</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49727" b="13875"/>
          <a:stretch/>
        </p:blipFill>
        <p:spPr>
          <a:xfrm>
            <a:off x="0" y="0"/>
            <a:ext cx="12192000" cy="3949019"/>
          </a:xfrm>
          <a:prstGeom prst="rect">
            <a:avLst/>
          </a:prstGeom>
        </p:spPr>
      </p:pic>
      <p:sp>
        <p:nvSpPr>
          <p:cNvPr id="6" name="Rectangle 5"/>
          <p:cNvSpPr/>
          <p:nvPr/>
        </p:nvSpPr>
        <p:spPr>
          <a:xfrm>
            <a:off x="0" y="-27895"/>
            <a:ext cx="12192000" cy="3976914"/>
          </a:xfrm>
          <a:prstGeom prst="rect">
            <a:avLst/>
          </a:prstGeom>
          <a:solidFill>
            <a:schemeClr val="accent5">
              <a:lumMod val="60000"/>
              <a:lumOff val="4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3079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sp>
        <p:nvSpPr>
          <p:cNvPr id="5" name="Picture Placeholder 4"/>
          <p:cNvSpPr>
            <a:spLocks noGrp="1"/>
          </p:cNvSpPr>
          <p:nvPr>
            <p:ph type="pic" sz="quarter" idx="10"/>
          </p:nvPr>
        </p:nvSpPr>
        <p:spPr>
          <a:xfrm>
            <a:off x="0" y="0"/>
            <a:ext cx="12192000" cy="3921125"/>
          </a:xfrm>
        </p:spPr>
        <p:txBody>
          <a:bodyPr/>
          <a:lstStyle>
            <a:lvl1pPr marL="0" indent="0">
              <a:buNone/>
              <a:defRPr/>
            </a:lvl1pPr>
          </a:lstStyle>
          <a:p>
            <a:r>
              <a:rPr lang="en-US"/>
              <a:t>Click icon to add picture</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 t="28183" r="-283" b="23686"/>
          <a:stretch/>
        </p:blipFill>
        <p:spPr>
          <a:xfrm>
            <a:off x="-1" y="18854"/>
            <a:ext cx="12226565" cy="3912123"/>
          </a:xfrm>
          <a:prstGeom prst="rect">
            <a:avLst/>
          </a:prstGeom>
        </p:spPr>
      </p:pic>
      <p:sp>
        <p:nvSpPr>
          <p:cNvPr id="6" name="Rectangle 5"/>
          <p:cNvSpPr/>
          <p:nvPr/>
        </p:nvSpPr>
        <p:spPr>
          <a:xfrm>
            <a:off x="-2" y="0"/>
            <a:ext cx="12226566" cy="3945874"/>
          </a:xfrm>
          <a:prstGeom prst="rect">
            <a:avLst/>
          </a:prstGeom>
          <a:solidFill>
            <a:schemeClr val="accent5">
              <a:lumMod val="60000"/>
              <a:lumOff val="4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4507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2"/>
                </a:solidFill>
              </a:defRPr>
            </a:lvl1pPr>
          </a:lstStyle>
          <a:p>
            <a:r>
              <a:rPr lang="en-US"/>
              <a:t>Click to edit Master title style</a:t>
            </a:r>
          </a:p>
        </p:txBody>
      </p:sp>
      <p:sp>
        <p:nvSpPr>
          <p:cNvPr id="3" name="Content Placeholder 2"/>
          <p:cNvSpPr>
            <a:spLocks noGrp="1"/>
          </p:cNvSpPr>
          <p:nvPr>
            <p:ph idx="1"/>
          </p:nvPr>
        </p:nvSpPr>
        <p:spPr>
          <a:xfrm>
            <a:off x="838200" y="1825625"/>
            <a:ext cx="10515600" cy="4255861"/>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4703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738662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s://www.surveygizmo.com/s3/5091810/Summer-Meals-Banner-Order-For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nokidhungry.org/find-free-meals"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hyperlink" Target="https://www.fns.usda.gov/sfsp/summer-meals-toolkit" TargetMode="External"/><Relationship Id="rId4" Type="http://schemas.openxmlformats.org/officeDocument/2006/relationships/hyperlink" Target="https://www.fns.usda.gov/summerfoodrock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19.sv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hyperlink" Target="https://creativecommons.org/licenses/by/4.0/" TargetMode="External"/><Relationship Id="rId4" Type="http://schemas.openxmlformats.org/officeDocument/2006/relationships/hyperlink" Target="http://www.k12.wa.u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1041400"/>
            <a:ext cx="9144000" cy="2387600"/>
          </a:xfrm>
        </p:spPr>
        <p:txBody>
          <a:bodyPr>
            <a:normAutofit/>
          </a:bodyPr>
          <a:lstStyle/>
          <a:p>
            <a:r>
              <a:rPr lang="en-US" sz="5400" dirty="0"/>
              <a:t>School Meal Programs and Summer Meal Programs</a:t>
            </a:r>
            <a:endParaRPr lang="en-US" sz="5400" b="1" dirty="0"/>
          </a:p>
        </p:txBody>
      </p:sp>
      <p:sp>
        <p:nvSpPr>
          <p:cNvPr id="9" name="Subtitle 2" descr="The presenter of the presentation." title="Presenter Information"/>
          <p:cNvSpPr txBox="1">
            <a:spLocks/>
          </p:cNvSpPr>
          <p:nvPr/>
        </p:nvSpPr>
        <p:spPr>
          <a:xfrm>
            <a:off x="3424270" y="4213428"/>
            <a:ext cx="5104920" cy="16639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200"/>
              </a:spcBef>
              <a:buNone/>
              <a:defRPr/>
            </a:pPr>
            <a:r>
              <a:rPr lang="en-US" sz="2000" b="1" dirty="0">
                <a:latin typeface="Segoe UI" panose="020B0502040204020203" pitchFamily="34" charset="0"/>
                <a:cs typeface="Segoe UI" panose="020B0502040204020203" pitchFamily="34" charset="0"/>
              </a:rPr>
              <a:t>Leanne Eko</a:t>
            </a:r>
          </a:p>
          <a:p>
            <a:pPr marL="0" indent="0" algn="ctr">
              <a:spcBef>
                <a:spcPts val="1200"/>
              </a:spcBef>
              <a:buNone/>
              <a:defRPr/>
            </a:pPr>
            <a:r>
              <a:rPr lang="en-US" sz="1800" dirty="0">
                <a:latin typeface="Segoe UI" panose="020B0502040204020203" pitchFamily="34" charset="0"/>
                <a:cs typeface="Segoe UI" panose="020B0502040204020203" pitchFamily="34" charset="0"/>
              </a:rPr>
              <a:t>Director</a:t>
            </a:r>
          </a:p>
          <a:p>
            <a:pPr marL="0" indent="0" algn="ctr">
              <a:spcBef>
                <a:spcPts val="1200"/>
              </a:spcBef>
              <a:buNone/>
              <a:defRPr/>
            </a:pPr>
            <a:r>
              <a:rPr lang="en-US" sz="1800" dirty="0">
                <a:latin typeface="Segoe UI" panose="020B0502040204020203" pitchFamily="34" charset="0"/>
                <a:cs typeface="Segoe UI" panose="020B0502040204020203" pitchFamily="34" charset="0"/>
              </a:rPr>
              <a:t>OSPI Child Nutrition Services</a:t>
            </a:r>
          </a:p>
        </p:txBody>
      </p:sp>
    </p:spTree>
    <p:extLst>
      <p:ext uri="{BB962C8B-B14F-4D97-AF65-F5344CB8AC3E}">
        <p14:creationId xmlns:p14="http://schemas.microsoft.com/office/powerpoint/2010/main" val="3078552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09EE37-C61B-47DA-AA92-4059720E619D}"/>
              </a:ext>
            </a:extLst>
          </p:cNvPr>
          <p:cNvSpPr>
            <a:spLocks noGrp="1"/>
          </p:cNvSpPr>
          <p:nvPr>
            <p:ph type="title"/>
          </p:nvPr>
        </p:nvSpPr>
        <p:spPr/>
        <p:txBody>
          <a:bodyPr/>
          <a:lstStyle/>
          <a:p>
            <a:r>
              <a:rPr lang="en-US" dirty="0"/>
              <a:t>Supporting families during the summer</a:t>
            </a:r>
          </a:p>
        </p:txBody>
      </p:sp>
    </p:spTree>
    <p:extLst>
      <p:ext uri="{BB962C8B-B14F-4D97-AF65-F5344CB8AC3E}">
        <p14:creationId xmlns:p14="http://schemas.microsoft.com/office/powerpoint/2010/main" val="682951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353A1CD-C108-48DD-A0D0-0DDF4BF69B7B}"/>
              </a:ext>
            </a:extLst>
          </p:cNvPr>
          <p:cNvSpPr txBox="1">
            <a:spLocks/>
          </p:cNvSpPr>
          <p:nvPr/>
        </p:nvSpPr>
        <p:spPr>
          <a:xfrm>
            <a:off x="2534385" y="60396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2"/>
                </a:solidFill>
                <a:latin typeface="+mj-lt"/>
                <a:ea typeface="+mj-ea"/>
                <a:cs typeface="+mj-cs"/>
              </a:defRPr>
            </a:lvl1pPr>
          </a:lstStyle>
          <a:p>
            <a:pPr>
              <a:spcAft>
                <a:spcPts val="600"/>
              </a:spcAft>
            </a:pPr>
            <a:r>
              <a:rPr lang="en-US" b="1" kern="1200">
                <a:solidFill>
                  <a:schemeClr val="tx1"/>
                </a:solidFill>
                <a:latin typeface="+mj-lt"/>
                <a:ea typeface="+mj-ea"/>
                <a:cs typeface="+mj-cs"/>
              </a:rPr>
              <a:t>Promoting Summer Meals</a:t>
            </a:r>
          </a:p>
          <a:p>
            <a:pPr>
              <a:spcAft>
                <a:spcPts val="600"/>
              </a:spcAft>
            </a:pPr>
            <a:endParaRPr lang="en-US" b="1" kern="1200">
              <a:solidFill>
                <a:schemeClr val="tx1"/>
              </a:solidFill>
              <a:latin typeface="+mj-lt"/>
              <a:ea typeface="+mj-ea"/>
              <a:cs typeface="+mj-cs"/>
            </a:endParaRPr>
          </a:p>
          <a:p>
            <a:pPr>
              <a:spcAft>
                <a:spcPts val="600"/>
              </a:spcAft>
            </a:pPr>
            <a:endParaRPr lang="en-US" b="1" kern="1200">
              <a:solidFill>
                <a:schemeClr val="tx1"/>
              </a:solidFill>
              <a:latin typeface="+mj-lt"/>
              <a:ea typeface="+mj-ea"/>
              <a:cs typeface="+mj-cs"/>
            </a:endParaRPr>
          </a:p>
        </p:txBody>
      </p:sp>
      <p:pic>
        <p:nvPicPr>
          <p:cNvPr id="6" name="Picture 6" descr="A close up of a sign&#10;&#10;Description generated with very high confidence">
            <a:extLst>
              <a:ext uri="{FF2B5EF4-FFF2-40B4-BE49-F238E27FC236}">
                <a16:creationId xmlns:a16="http://schemas.microsoft.com/office/drawing/2014/main" id="{D797D282-3CE3-4F04-99D6-956BA7E8A87F}"/>
              </a:ext>
            </a:extLst>
          </p:cNvPr>
          <p:cNvPicPr>
            <a:picLocks noChangeAspect="1"/>
          </p:cNvPicPr>
          <p:nvPr/>
        </p:nvPicPr>
        <p:blipFill>
          <a:blip r:embed="rId3"/>
          <a:stretch>
            <a:fillRect/>
          </a:stretch>
        </p:blipFill>
        <p:spPr>
          <a:xfrm>
            <a:off x="2326519" y="1307927"/>
            <a:ext cx="7856368" cy="4018395"/>
          </a:xfrm>
          <a:prstGeom prst="rect">
            <a:avLst/>
          </a:prstGeom>
          <a:noFill/>
        </p:spPr>
      </p:pic>
      <p:sp>
        <p:nvSpPr>
          <p:cNvPr id="3" name="Content Placeholder 2">
            <a:extLst>
              <a:ext uri="{FF2B5EF4-FFF2-40B4-BE49-F238E27FC236}">
                <a16:creationId xmlns:a16="http://schemas.microsoft.com/office/drawing/2014/main" id="{9AB1F308-6D29-4CDA-BCDC-ECF6C310FF98}"/>
              </a:ext>
            </a:extLst>
          </p:cNvPr>
          <p:cNvSpPr>
            <a:spLocks noGrp="1"/>
          </p:cNvSpPr>
          <p:nvPr>
            <p:ph sz="quarter" idx="4"/>
          </p:nvPr>
        </p:nvSpPr>
        <p:spPr>
          <a:xfrm>
            <a:off x="940558" y="5550072"/>
            <a:ext cx="10642292" cy="3038593"/>
          </a:xfrm>
        </p:spPr>
        <p:txBody>
          <a:bodyPr vert="horz" lIns="91440" tIns="45720" rIns="91440" bIns="45720" rtlCol="0" anchor="t">
            <a:normAutofit/>
          </a:bodyPr>
          <a:lstStyle/>
          <a:p>
            <a:pPr marL="0" indent="0" algn="ctr">
              <a:buNone/>
            </a:pPr>
            <a:r>
              <a:rPr lang="en-US"/>
              <a:t>OSPI developed reusable banners to promote your SFSP sites.</a:t>
            </a:r>
          </a:p>
          <a:p>
            <a:pPr marL="0" indent="0" algn="ctr">
              <a:buNone/>
            </a:pPr>
            <a:r>
              <a:rPr lang="en-US" sz="2000">
                <a:ea typeface="+mj-lt"/>
                <a:cs typeface="+mj-lt"/>
                <a:hlinkClick r:id="rId4"/>
              </a:rPr>
              <a:t>https://www.surveygizmo.com/s3/5091810/Summer-Meals-Banner-Order-Form</a:t>
            </a:r>
            <a:r>
              <a:rPr lang="en-US" sz="2000">
                <a:ea typeface="+mj-lt"/>
                <a:cs typeface="+mj-lt"/>
              </a:rPr>
              <a:t> </a:t>
            </a:r>
            <a:endParaRPr lang="en-US" sz="2000">
              <a:cs typeface="Segoe UI"/>
            </a:endParaRPr>
          </a:p>
        </p:txBody>
      </p:sp>
    </p:spTree>
    <p:extLst>
      <p:ext uri="{BB962C8B-B14F-4D97-AF65-F5344CB8AC3E}">
        <p14:creationId xmlns:p14="http://schemas.microsoft.com/office/powerpoint/2010/main" val="2579781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70D1E-CFC3-4691-A454-D3FF6C6C38B0}"/>
              </a:ext>
            </a:extLst>
          </p:cNvPr>
          <p:cNvSpPr>
            <a:spLocks noGrp="1"/>
          </p:cNvSpPr>
          <p:nvPr>
            <p:ph type="title"/>
          </p:nvPr>
        </p:nvSpPr>
        <p:spPr>
          <a:xfrm>
            <a:off x="1028774" y="291544"/>
            <a:ext cx="10515600" cy="1098101"/>
          </a:xfrm>
        </p:spPr>
        <p:txBody>
          <a:bodyPr>
            <a:normAutofit/>
          </a:bodyPr>
          <a:lstStyle/>
          <a:p>
            <a:pPr algn="ctr"/>
            <a:r>
              <a:rPr lang="en-US"/>
              <a:t>Promoting Summer Meals</a:t>
            </a:r>
            <a:endParaRPr lang="en-US" b="0">
              <a:ea typeface="+mj-lt"/>
              <a:cs typeface="+mj-lt"/>
            </a:endParaRPr>
          </a:p>
        </p:txBody>
      </p:sp>
      <p:sp>
        <p:nvSpPr>
          <p:cNvPr id="3" name="Content Placeholder 2">
            <a:extLst>
              <a:ext uri="{FF2B5EF4-FFF2-40B4-BE49-F238E27FC236}">
                <a16:creationId xmlns:a16="http://schemas.microsoft.com/office/drawing/2014/main" id="{27164DC5-86FA-478B-99D5-0119908AA1D5}"/>
              </a:ext>
            </a:extLst>
          </p:cNvPr>
          <p:cNvSpPr>
            <a:spLocks noGrp="1"/>
          </p:cNvSpPr>
          <p:nvPr>
            <p:ph idx="1"/>
          </p:nvPr>
        </p:nvSpPr>
        <p:spPr>
          <a:xfrm>
            <a:off x="838200" y="1825625"/>
            <a:ext cx="10515600" cy="4740831"/>
          </a:xfrm>
        </p:spPr>
        <p:txBody>
          <a:bodyPr vert="horz" lIns="91440" tIns="45720" rIns="91440" bIns="45720" rtlCol="0" anchor="t">
            <a:normAutofit fontScale="62500" lnSpcReduction="20000"/>
          </a:bodyPr>
          <a:lstStyle/>
          <a:p>
            <a:pPr marL="0" indent="0">
              <a:buNone/>
            </a:pPr>
            <a:r>
              <a:rPr lang="en-US" sz="3800" b="1">
                <a:ea typeface="+mj-lt"/>
                <a:cs typeface="+mj-lt"/>
              </a:rPr>
              <a:t>All public school districts and private schools must conduct outreach for summer meals each school year as required by the United States Department of Agriculture (USDA).</a:t>
            </a:r>
            <a:endParaRPr lang="en-US" sz="3800" b="1"/>
          </a:p>
          <a:p>
            <a:pPr>
              <a:spcBef>
                <a:spcPts val="3000"/>
              </a:spcBef>
            </a:pPr>
            <a:r>
              <a:rPr lang="en-US" sz="3300" b="1">
                <a:ea typeface="+mj-lt"/>
                <a:cs typeface="+mj-lt"/>
              </a:rPr>
              <a:t>No Kid Hungry Texting Line</a:t>
            </a:r>
            <a:r>
              <a:rPr lang="en-US" sz="3300">
                <a:ea typeface="+mj-lt"/>
                <a:cs typeface="+mj-lt"/>
              </a:rPr>
              <a:t> - Families may text </a:t>
            </a:r>
            <a:r>
              <a:rPr lang="en-US" sz="3300" i="1">
                <a:ea typeface="+mj-lt"/>
                <a:cs typeface="+mj-lt"/>
              </a:rPr>
              <a:t>"Food"</a:t>
            </a:r>
            <a:r>
              <a:rPr lang="en-US" sz="3300">
                <a:ea typeface="+mj-lt"/>
                <a:cs typeface="+mj-lt"/>
              </a:rPr>
              <a:t> or </a:t>
            </a:r>
            <a:r>
              <a:rPr lang="en-US" sz="3300" i="1">
                <a:ea typeface="+mj-lt"/>
                <a:cs typeface="+mj-lt"/>
              </a:rPr>
              <a:t>"Comida"</a:t>
            </a:r>
            <a:r>
              <a:rPr lang="en-US" sz="3300">
                <a:ea typeface="+mj-lt"/>
                <a:cs typeface="+mj-lt"/>
              </a:rPr>
              <a:t> to 877-877 to find free summer meals near them.</a:t>
            </a:r>
          </a:p>
          <a:p>
            <a:pPr>
              <a:spcBef>
                <a:spcPts val="3000"/>
              </a:spcBef>
            </a:pPr>
            <a:r>
              <a:rPr lang="en-US" sz="3300" b="1">
                <a:ea typeface="+mj-lt"/>
                <a:cs typeface="+mj-lt"/>
              </a:rPr>
              <a:t>No Kid Hungry Meal Site Locator</a:t>
            </a:r>
            <a:r>
              <a:rPr lang="en-US" sz="3300">
                <a:ea typeface="+mj-lt"/>
                <a:cs typeface="+mj-lt"/>
              </a:rPr>
              <a:t> - Promote the </a:t>
            </a:r>
            <a:r>
              <a:rPr lang="en-US" sz="3300">
                <a:ea typeface="+mj-lt"/>
                <a:cs typeface="+mj-lt"/>
                <a:hlinkClick r:id="rId3"/>
              </a:rPr>
              <a:t>https://www.nokidhungry.org/find-free-meals</a:t>
            </a:r>
            <a:r>
              <a:rPr lang="en-US" sz="3300">
                <a:ea typeface="+mj-lt"/>
                <a:cs typeface="+mj-lt"/>
              </a:rPr>
              <a:t> website.</a:t>
            </a:r>
          </a:p>
          <a:p>
            <a:pPr>
              <a:spcBef>
                <a:spcPts val="3000"/>
              </a:spcBef>
            </a:pPr>
            <a:r>
              <a:rPr lang="en-US" sz="3300" b="1">
                <a:ea typeface="+mj-lt"/>
                <a:cs typeface="+mj-lt"/>
              </a:rPr>
              <a:t>USDA Summer Meals Hotline</a:t>
            </a:r>
            <a:r>
              <a:rPr lang="en-US" sz="3300">
                <a:ea typeface="+mj-lt"/>
                <a:cs typeface="+mj-lt"/>
              </a:rPr>
              <a:t> at 1-866-348-6479. </a:t>
            </a:r>
          </a:p>
          <a:p>
            <a:pPr>
              <a:spcBef>
                <a:spcPts val="3000"/>
              </a:spcBef>
            </a:pPr>
            <a:r>
              <a:rPr lang="en-US" sz="3300" b="1">
                <a:ea typeface="+mj-lt"/>
                <a:cs typeface="+mj-lt"/>
              </a:rPr>
              <a:t>USDA Summer meals finder</a:t>
            </a:r>
            <a:r>
              <a:rPr lang="en-US" sz="3300">
                <a:ea typeface="+mj-lt"/>
                <a:cs typeface="+mj-lt"/>
              </a:rPr>
              <a:t> at </a:t>
            </a:r>
            <a:r>
              <a:rPr lang="en-US" sz="3300">
                <a:ea typeface="+mj-lt"/>
                <a:cs typeface="+mj-lt"/>
                <a:hlinkClick r:id="rId4"/>
              </a:rPr>
              <a:t>www.fns.usda.gov/summerfoodrocks</a:t>
            </a:r>
            <a:r>
              <a:rPr lang="en-US" sz="3300">
                <a:ea typeface="+mj-lt"/>
                <a:cs typeface="+mj-lt"/>
              </a:rPr>
              <a:t>. </a:t>
            </a:r>
            <a:endParaRPr lang="en-US">
              <a:ea typeface="+mj-lt"/>
              <a:cs typeface="+mj-lt"/>
            </a:endParaRPr>
          </a:p>
          <a:p>
            <a:pPr>
              <a:spcBef>
                <a:spcPts val="3000"/>
              </a:spcBef>
            </a:pPr>
            <a:r>
              <a:rPr lang="en-US" sz="3300" b="1">
                <a:ea typeface="+mj-lt"/>
                <a:cs typeface="+mj-lt"/>
                <a:hlinkClick r:id="rId5"/>
              </a:rPr>
              <a:t>USDA Summer Meals Toolkit</a:t>
            </a:r>
            <a:r>
              <a:rPr lang="en-US" sz="3300">
                <a:ea typeface="+mj-lt"/>
                <a:cs typeface="+mj-lt"/>
              </a:rPr>
              <a:t> provides multiple tools and resources you can use.</a:t>
            </a:r>
            <a:endParaRPr lang="en-US">
              <a:cs typeface="Segoe UI"/>
            </a:endParaRPr>
          </a:p>
        </p:txBody>
      </p:sp>
    </p:spTree>
    <p:extLst>
      <p:ext uri="{BB962C8B-B14F-4D97-AF65-F5344CB8AC3E}">
        <p14:creationId xmlns:p14="http://schemas.microsoft.com/office/powerpoint/2010/main" val="2620262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60E0-9120-44DA-952E-D0281C6E22CC}"/>
              </a:ext>
            </a:extLst>
          </p:cNvPr>
          <p:cNvSpPr>
            <a:spLocks noGrp="1"/>
          </p:cNvSpPr>
          <p:nvPr>
            <p:ph type="title"/>
          </p:nvPr>
        </p:nvSpPr>
        <p:spPr/>
        <p:txBody>
          <a:bodyPr/>
          <a:lstStyle/>
          <a:p>
            <a:r>
              <a:rPr lang="en-US" dirty="0"/>
              <a:t>Providing Summer Meals</a:t>
            </a:r>
          </a:p>
        </p:txBody>
      </p:sp>
      <p:sp>
        <p:nvSpPr>
          <p:cNvPr id="4" name="Rectangle 3"/>
          <p:cNvSpPr/>
          <p:nvPr/>
        </p:nvSpPr>
        <p:spPr>
          <a:xfrm>
            <a:off x="838200" y="2198673"/>
            <a:ext cx="10515600" cy="2695610"/>
          </a:xfrm>
          <a:prstGeom prst="rect">
            <a:avLst/>
          </a:prstGeom>
        </p:spPr>
        <p:txBody>
          <a:bodyPr wrap="square">
            <a:spAutoFit/>
          </a:bodyPr>
          <a:lstStyle/>
          <a:p>
            <a:pPr>
              <a:spcAft>
                <a:spcPts val="1125"/>
              </a:spcAft>
            </a:pPr>
            <a:r>
              <a:rPr lang="en-US" sz="3200" b="1">
                <a:ea typeface="Calibri" panose="020F0502020204030204" pitchFamily="34" charset="0"/>
              </a:rPr>
              <a:t>WA state requirement:</a:t>
            </a:r>
          </a:p>
          <a:p>
            <a:pPr>
              <a:spcAft>
                <a:spcPts val="1125"/>
              </a:spcAft>
            </a:pPr>
            <a:r>
              <a:rPr lang="en-US" sz="3200">
                <a:ea typeface="Calibri" panose="020F0502020204030204" pitchFamily="34" charset="0"/>
              </a:rPr>
              <a:t>Schools in the district offering summer programs of academic, enrichment, or remedial services and have 50% or more of the children enrolled in the school qualify for free or reduced-price lunch. (RCW 28A.235.160)</a:t>
            </a:r>
          </a:p>
        </p:txBody>
      </p:sp>
    </p:spTree>
    <p:extLst>
      <p:ext uri="{BB962C8B-B14F-4D97-AF65-F5344CB8AC3E}">
        <p14:creationId xmlns:p14="http://schemas.microsoft.com/office/powerpoint/2010/main" val="2829211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60E0-9120-44DA-952E-D0281C6E22CC}"/>
              </a:ext>
            </a:extLst>
          </p:cNvPr>
          <p:cNvSpPr>
            <a:spLocks noGrp="1"/>
          </p:cNvSpPr>
          <p:nvPr>
            <p:ph type="title"/>
          </p:nvPr>
        </p:nvSpPr>
        <p:spPr/>
        <p:txBody>
          <a:bodyPr/>
          <a:lstStyle/>
          <a:p>
            <a:r>
              <a:rPr lang="en-US" dirty="0"/>
              <a:t>Options</a:t>
            </a:r>
          </a:p>
        </p:txBody>
      </p:sp>
      <p:sp>
        <p:nvSpPr>
          <p:cNvPr id="3" name="Content Placeholder 2">
            <a:extLst>
              <a:ext uri="{FF2B5EF4-FFF2-40B4-BE49-F238E27FC236}">
                <a16:creationId xmlns:a16="http://schemas.microsoft.com/office/drawing/2014/main" id="{A7CB2307-03F2-46D9-B98C-3A10F2D511DB}"/>
              </a:ext>
            </a:extLst>
          </p:cNvPr>
          <p:cNvSpPr>
            <a:spLocks noGrp="1"/>
          </p:cNvSpPr>
          <p:nvPr>
            <p:ph idx="1"/>
          </p:nvPr>
        </p:nvSpPr>
        <p:spPr>
          <a:xfrm>
            <a:off x="838200" y="1647826"/>
            <a:ext cx="10515600" cy="4255861"/>
          </a:xfrm>
        </p:spPr>
        <p:txBody>
          <a:bodyPr anchor="ctr">
            <a:normAutofit/>
          </a:bodyPr>
          <a:lstStyle/>
          <a:p>
            <a:pPr marL="742950" indent="-742950">
              <a:spcBef>
                <a:spcPts val="4200"/>
              </a:spcBef>
              <a:buFont typeface="+mj-lt"/>
              <a:buAutoNum type="arabicPeriod"/>
            </a:pPr>
            <a:r>
              <a:rPr lang="en-US" sz="3200" dirty="0"/>
              <a:t>Operate SFSP or SSO (open to the community)</a:t>
            </a:r>
          </a:p>
          <a:p>
            <a:pPr marL="742950" indent="-742950">
              <a:spcBef>
                <a:spcPts val="4200"/>
              </a:spcBef>
              <a:buFont typeface="+mj-lt"/>
              <a:buAutoNum type="arabicPeriod"/>
            </a:pPr>
            <a:r>
              <a:rPr lang="en-US" sz="3200" dirty="0"/>
              <a:t>Operate NSLP (open to Summer school students only – by name meal count based on F/R)</a:t>
            </a:r>
          </a:p>
          <a:p>
            <a:pPr marL="742950" indent="-742950">
              <a:spcBef>
                <a:spcPts val="4200"/>
              </a:spcBef>
              <a:buFont typeface="+mj-lt"/>
              <a:buAutoNum type="arabicPeriod"/>
            </a:pPr>
            <a:r>
              <a:rPr lang="en-US" sz="3200" dirty="0"/>
              <a:t>Choose not to operate – refer families to community programs</a:t>
            </a:r>
          </a:p>
        </p:txBody>
      </p:sp>
    </p:spTree>
    <p:extLst>
      <p:ext uri="{BB962C8B-B14F-4D97-AF65-F5344CB8AC3E}">
        <p14:creationId xmlns:p14="http://schemas.microsoft.com/office/powerpoint/2010/main" val="2856707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60E0-9120-44DA-952E-D0281C6E22CC}"/>
              </a:ext>
            </a:extLst>
          </p:cNvPr>
          <p:cNvSpPr>
            <a:spLocks noGrp="1"/>
          </p:cNvSpPr>
          <p:nvPr>
            <p:ph type="title"/>
          </p:nvPr>
        </p:nvSpPr>
        <p:spPr/>
        <p:txBody>
          <a:bodyPr/>
          <a:lstStyle/>
          <a:p>
            <a:r>
              <a:rPr lang="en-US" dirty="0"/>
              <a:t>Supporting summer meals</a:t>
            </a:r>
          </a:p>
        </p:txBody>
      </p:sp>
      <p:sp>
        <p:nvSpPr>
          <p:cNvPr id="3" name="Content Placeholder 2">
            <a:extLst>
              <a:ext uri="{FF2B5EF4-FFF2-40B4-BE49-F238E27FC236}">
                <a16:creationId xmlns:a16="http://schemas.microsoft.com/office/drawing/2014/main" id="{A7CB2307-03F2-46D9-B98C-3A10F2D511DB}"/>
              </a:ext>
            </a:extLst>
          </p:cNvPr>
          <p:cNvSpPr>
            <a:spLocks noGrp="1"/>
          </p:cNvSpPr>
          <p:nvPr>
            <p:ph idx="1"/>
          </p:nvPr>
        </p:nvSpPr>
        <p:spPr>
          <a:xfrm>
            <a:off x="838200" y="1647826"/>
            <a:ext cx="10515600" cy="4255861"/>
          </a:xfrm>
        </p:spPr>
        <p:txBody>
          <a:bodyPr anchor="ctr">
            <a:normAutofit/>
          </a:bodyPr>
          <a:lstStyle/>
          <a:p>
            <a:pPr marL="0" indent="0">
              <a:spcBef>
                <a:spcPts val="4200"/>
              </a:spcBef>
              <a:buNone/>
            </a:pPr>
            <a:r>
              <a:rPr lang="en-US" sz="3200" dirty="0"/>
              <a:t>Work with / support local Non-profit or Community organizations</a:t>
            </a:r>
          </a:p>
          <a:p>
            <a:pPr lvl="1">
              <a:spcBef>
                <a:spcPts val="4200"/>
              </a:spcBef>
            </a:pPr>
            <a:r>
              <a:rPr lang="en-US" sz="2800" dirty="0"/>
              <a:t>Volunteer</a:t>
            </a:r>
          </a:p>
          <a:p>
            <a:pPr lvl="1">
              <a:spcBef>
                <a:spcPts val="4200"/>
              </a:spcBef>
            </a:pPr>
            <a:r>
              <a:rPr lang="en-US" sz="2800" dirty="0"/>
              <a:t>Use of school facilities</a:t>
            </a:r>
          </a:p>
          <a:p>
            <a:pPr lvl="1">
              <a:spcBef>
                <a:spcPts val="4200"/>
              </a:spcBef>
            </a:pPr>
            <a:r>
              <a:rPr lang="en-US" sz="2800" dirty="0"/>
              <a:t>Promotion of the their programs</a:t>
            </a:r>
          </a:p>
        </p:txBody>
      </p:sp>
    </p:spTree>
    <p:extLst>
      <p:ext uri="{BB962C8B-B14F-4D97-AF65-F5344CB8AC3E}">
        <p14:creationId xmlns:p14="http://schemas.microsoft.com/office/powerpoint/2010/main" val="1014022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F699E4DF-7DBF-4944-8439-CDACF02E5323}"/>
              </a:ext>
            </a:extLst>
          </p:cNvPr>
          <p:cNvSpPr txBox="1">
            <a:spLocks/>
          </p:cNvSpPr>
          <p:nvPr/>
        </p:nvSpPr>
        <p:spPr>
          <a:xfrm>
            <a:off x="1613857" y="900920"/>
            <a:ext cx="8964286" cy="118809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endParaRPr lang="en-US" sz="5400" kern="1200">
              <a:solidFill>
                <a:srgbClr val="000000"/>
              </a:solidFill>
              <a:latin typeface="+mj-lt"/>
              <a:ea typeface="+mj-ea"/>
              <a:cs typeface="+mj-cs"/>
            </a:endParaRPr>
          </a:p>
        </p:txBody>
      </p:sp>
      <p:pic>
        <p:nvPicPr>
          <p:cNvPr id="15" name="Graphic 14" descr="Subtitles">
            <a:extLst>
              <a:ext uri="{FF2B5EF4-FFF2-40B4-BE49-F238E27FC236}">
                <a16:creationId xmlns:a16="http://schemas.microsoft.com/office/drawing/2014/main" id="{640358B1-0AAE-41CD-BD64-CCC94F1A0A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27023" y="2089017"/>
            <a:ext cx="4141760" cy="4141760"/>
          </a:xfrm>
          <a:prstGeom prst="rect">
            <a:avLst/>
          </a:prstGeom>
        </p:spPr>
      </p:pic>
      <p:sp>
        <p:nvSpPr>
          <p:cNvPr id="4" name="Rectangle 3">
            <a:extLst>
              <a:ext uri="{FF2B5EF4-FFF2-40B4-BE49-F238E27FC236}">
                <a16:creationId xmlns:a16="http://schemas.microsoft.com/office/drawing/2014/main" id="{99407729-E83D-47E3-B824-4EB6D80C67FA}"/>
              </a:ext>
            </a:extLst>
          </p:cNvPr>
          <p:cNvSpPr/>
          <p:nvPr/>
        </p:nvSpPr>
        <p:spPr>
          <a:xfrm>
            <a:off x="1993825" y="3236567"/>
            <a:ext cx="3749144" cy="923330"/>
          </a:xfrm>
          <a:prstGeom prst="rect">
            <a:avLst/>
          </a:prstGeom>
          <a:noFill/>
        </p:spPr>
        <p:txBody>
          <a:bodyPr wrap="square" lIns="91440" tIns="45720" rIns="91440" bIns="45720">
            <a:spAutoFit/>
          </a:bodyPr>
          <a:lstStyle/>
          <a:p>
            <a:pPr algn="ctr">
              <a:spcAft>
                <a:spcPts val="600"/>
              </a:spcAft>
            </a:pPr>
            <a:r>
              <a:rPr lang="en-US" sz="5400" cap="none" spc="0">
                <a:ln w="12700">
                  <a:solidFill>
                    <a:schemeClr val="accent5">
                      <a:lumMod val="50000"/>
                    </a:schemeClr>
                  </a:solidFill>
                  <a:prstDash val="solid"/>
                </a:ln>
                <a:solidFill>
                  <a:schemeClr val="accent5">
                    <a:lumMod val="50000"/>
                  </a:schemeClr>
                </a:solidFill>
              </a:rPr>
              <a:t>Questions?</a:t>
            </a:r>
          </a:p>
        </p:txBody>
      </p:sp>
    </p:spTree>
    <p:extLst>
      <p:ext uri="{BB962C8B-B14F-4D97-AF65-F5344CB8AC3E}">
        <p14:creationId xmlns:p14="http://schemas.microsoft.com/office/powerpoint/2010/main" val="4263688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opic of the slide&#10;" title="Header"/>
          <p:cNvSpPr>
            <a:spLocks noGrp="1"/>
          </p:cNvSpPr>
          <p:nvPr>
            <p:ph type="title"/>
          </p:nvPr>
        </p:nvSpPr>
        <p:spPr>
          <a:xfrm>
            <a:off x="883134" y="-633412"/>
            <a:ext cx="10515600" cy="2852737"/>
          </a:xfrm>
          <a:noFill/>
        </p:spPr>
        <p:txBody>
          <a:bodyPr anchor="ctr" anchorCtr="1">
            <a:normAutofit/>
          </a:bodyPr>
          <a:lstStyle/>
          <a:p>
            <a:r>
              <a:rPr lang="en-US" sz="4800">
                <a:solidFill>
                  <a:srgbClr val="FFFFFF"/>
                </a:solidFill>
                <a:latin typeface="+mn-lt"/>
              </a:rPr>
              <a:t>Creative Commons License</a:t>
            </a:r>
          </a:p>
        </p:txBody>
      </p:sp>
      <p:pic>
        <p:nvPicPr>
          <p:cNvPr id="8" name="Picture 7" descr="Creative Commons Attribution (CC BY) logo" title="CC licens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9545" y="937781"/>
            <a:ext cx="1482776" cy="518788"/>
          </a:xfrm>
          <a:prstGeom prst="rect">
            <a:avLst/>
          </a:prstGeom>
        </p:spPr>
      </p:pic>
      <p:sp>
        <p:nvSpPr>
          <p:cNvPr id="6" name="TextBox 5" descr="Text regarding the topic&#10;" title="Text"/>
          <p:cNvSpPr txBox="1"/>
          <p:nvPr/>
        </p:nvSpPr>
        <p:spPr>
          <a:xfrm>
            <a:off x="2606993" y="1974060"/>
            <a:ext cx="7331241" cy="298543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sym typeface="Arial"/>
              </a:rPr>
              <a:t>Except where otherwise noted, this work by the </a:t>
            </a:r>
            <a:r>
              <a:rPr kumimoji="0" lang="en-US" sz="1800" b="0" i="0" u="none" strike="noStrike" kern="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sym typeface="Arial"/>
                <a:hlinkClick r:id="rId4"/>
              </a:rPr>
              <a:t>Office of Superintendent of Public Instruction</a:t>
            </a:r>
            <a:r>
              <a:rPr kumimoji="0" lang="en-US" sz="1800" b="0" i="0" u="none" strike="noStrike" kern="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sym typeface="Arial"/>
              </a:rPr>
              <a:t> is licensed under </a:t>
            </a:r>
            <a:r>
              <a:rPr kumimoji="0" lang="en-US" sz="1800" b="0" i="0" u="none" strike="noStrike" kern="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sym typeface="Arial"/>
                <a:hlinkClick r:id="rId5"/>
              </a:rPr>
              <a:t>a Creative Commons Attribution License</a:t>
            </a:r>
            <a:r>
              <a:rPr kumimoji="0" lang="en-US" sz="1800" b="0" i="0" u="none" strike="noStrike" kern="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sym typeface="Arial"/>
              </a:rPr>
              <a:t>. All logos and trademarks are property of their respective owners.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sym typeface="Arial"/>
              </a:rPr>
              <a:t>This presentation may contain or reference links to websites operated by third parties. These links are provided for your convenience only and do not constitute or imply any affiliation, endorsement, sponsorship, approval, verification, or monitoring by OSPI of any product, service, or content offered on the third party websites. In no event will OSPI be responsible for the information or content in linked third party websites or for your use of or inability to use such websites. Please confirm the license status of any third-party resources and understand their terms of use before reusing them.</a:t>
            </a:r>
          </a:p>
        </p:txBody>
      </p:sp>
      <p:sp>
        <p:nvSpPr>
          <p:cNvPr id="9" name="Rectangle 8"/>
          <p:cNvSpPr/>
          <p:nvPr/>
        </p:nvSpPr>
        <p:spPr>
          <a:xfrm>
            <a:off x="2109824" y="5402201"/>
            <a:ext cx="8062219" cy="3385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Photos not marked are used with permission and not included in the open license.</a:t>
            </a:r>
            <a:endPar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404392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004DE-98DB-4225-B41B-58035DE8C5E3}"/>
              </a:ext>
            </a:extLst>
          </p:cNvPr>
          <p:cNvSpPr>
            <a:spLocks noGrp="1"/>
          </p:cNvSpPr>
          <p:nvPr>
            <p:ph type="title"/>
          </p:nvPr>
        </p:nvSpPr>
        <p:spPr/>
        <p:txBody>
          <a:bodyPr/>
          <a:lstStyle/>
          <a:p>
            <a:r>
              <a:rPr lang="en-US" b="1" dirty="0"/>
              <a:t>THANK YOU!</a:t>
            </a:r>
          </a:p>
        </p:txBody>
      </p:sp>
      <p:sp>
        <p:nvSpPr>
          <p:cNvPr id="3" name="Content Placeholder 2">
            <a:extLst>
              <a:ext uri="{FF2B5EF4-FFF2-40B4-BE49-F238E27FC236}">
                <a16:creationId xmlns:a16="http://schemas.microsoft.com/office/drawing/2014/main" id="{69946AB5-2034-4666-9EC5-AF81B12DF410}"/>
              </a:ext>
            </a:extLst>
          </p:cNvPr>
          <p:cNvSpPr>
            <a:spLocks noGrp="1"/>
          </p:cNvSpPr>
          <p:nvPr>
            <p:ph idx="1"/>
          </p:nvPr>
        </p:nvSpPr>
        <p:spPr/>
        <p:txBody>
          <a:bodyPr>
            <a:normAutofit/>
          </a:bodyPr>
          <a:lstStyle/>
          <a:p>
            <a:pPr marL="0" indent="0">
              <a:buNone/>
            </a:pPr>
            <a:r>
              <a:rPr lang="en-US" sz="3200" dirty="0"/>
              <a:t>School Nutrition staff and other district personnel have served…</a:t>
            </a:r>
          </a:p>
          <a:p>
            <a:pPr marL="0" indent="0" algn="ctr">
              <a:buNone/>
            </a:pPr>
            <a:r>
              <a:rPr lang="en-US" sz="3200" dirty="0"/>
              <a:t>An average of nearly </a:t>
            </a:r>
            <a:r>
              <a:rPr lang="en-US" sz="4400" b="1" dirty="0"/>
              <a:t>2 million </a:t>
            </a:r>
            <a:r>
              <a:rPr lang="en-US" sz="3200" dirty="0"/>
              <a:t>meals per week!</a:t>
            </a:r>
          </a:p>
          <a:p>
            <a:pPr marL="457200" lvl="1" indent="0">
              <a:buNone/>
            </a:pPr>
            <a:endParaRPr lang="en-US" sz="3200" dirty="0"/>
          </a:p>
        </p:txBody>
      </p:sp>
      <p:sp>
        <p:nvSpPr>
          <p:cNvPr id="4" name="Rectangle 3"/>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3136425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8A5341-E557-4AC5-9493-54E39C0350EC}"/>
              </a:ext>
            </a:extLst>
          </p:cNvPr>
          <p:cNvSpPr>
            <a:spLocks noGrp="1"/>
          </p:cNvSpPr>
          <p:nvPr>
            <p:ph type="title"/>
          </p:nvPr>
        </p:nvSpPr>
        <p:spPr/>
        <p:txBody>
          <a:bodyPr>
            <a:normAutofit/>
          </a:bodyPr>
          <a:lstStyle/>
          <a:p>
            <a:pPr algn="ctr"/>
            <a:r>
              <a:rPr lang="en-US" b="1"/>
              <a:t>Pandemic-EBT (P-EBT)</a:t>
            </a:r>
            <a:endParaRPr lang="en-US"/>
          </a:p>
        </p:txBody>
      </p:sp>
    </p:spTree>
    <p:extLst>
      <p:ext uri="{BB962C8B-B14F-4D97-AF65-F5344CB8AC3E}">
        <p14:creationId xmlns:p14="http://schemas.microsoft.com/office/powerpoint/2010/main" val="3733169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28FBA-AB6E-4500-8F5D-1C35A0F1FEF9}"/>
              </a:ext>
            </a:extLst>
          </p:cNvPr>
          <p:cNvSpPr>
            <a:spLocks noGrp="1"/>
          </p:cNvSpPr>
          <p:nvPr>
            <p:ph type="title"/>
          </p:nvPr>
        </p:nvSpPr>
        <p:spPr>
          <a:xfrm>
            <a:off x="838200" y="365125"/>
            <a:ext cx="10515600" cy="623721"/>
          </a:xfrm>
        </p:spPr>
        <p:txBody>
          <a:bodyPr>
            <a:normAutofit fontScale="90000"/>
          </a:bodyPr>
          <a:lstStyle/>
          <a:p>
            <a:r>
              <a:rPr lang="en-US">
                <a:ea typeface="+mj-lt"/>
                <a:cs typeface="+mj-lt"/>
              </a:rPr>
              <a:t>P-EBT</a:t>
            </a:r>
            <a:endParaRPr lang="en-US"/>
          </a:p>
        </p:txBody>
      </p:sp>
      <p:sp>
        <p:nvSpPr>
          <p:cNvPr id="4" name="Content Placeholder 3">
            <a:extLst>
              <a:ext uri="{FF2B5EF4-FFF2-40B4-BE49-F238E27FC236}">
                <a16:creationId xmlns:a16="http://schemas.microsoft.com/office/drawing/2014/main" id="{37C40B2C-6C39-4D60-A068-30EC3DD32F9D}"/>
              </a:ext>
            </a:extLst>
          </p:cNvPr>
          <p:cNvSpPr>
            <a:spLocks noGrp="1"/>
          </p:cNvSpPr>
          <p:nvPr>
            <p:ph idx="1"/>
          </p:nvPr>
        </p:nvSpPr>
        <p:spPr>
          <a:xfrm>
            <a:off x="838200" y="1236154"/>
            <a:ext cx="10515600" cy="5233520"/>
          </a:xfrm>
        </p:spPr>
        <p:txBody>
          <a:bodyPr vert="horz" lIns="91440" tIns="45720" rIns="91440" bIns="45720" rtlCol="0" anchor="t">
            <a:normAutofit/>
          </a:bodyPr>
          <a:lstStyle/>
          <a:p>
            <a:pPr marL="0" indent="0">
              <a:buNone/>
            </a:pPr>
            <a:r>
              <a:rPr lang="en-US" b="1">
                <a:ea typeface="+mj-lt"/>
                <a:cs typeface="+mj-lt"/>
              </a:rPr>
              <a:t>What is P-EBT?</a:t>
            </a:r>
            <a:endParaRPr lang="en-US">
              <a:ea typeface="+mj-lt"/>
              <a:cs typeface="+mj-lt"/>
            </a:endParaRPr>
          </a:p>
          <a:p>
            <a:pPr marL="0" indent="0">
              <a:buNone/>
            </a:pPr>
            <a:r>
              <a:rPr lang="en-US">
                <a:ea typeface="+mj-lt"/>
                <a:cs typeface="+mj-lt"/>
              </a:rPr>
              <a:t>Basic Food Benefits in the form of an EBT card, for students eligible for F/R meals if school would have been in session.</a:t>
            </a:r>
          </a:p>
          <a:p>
            <a:pPr marL="0" indent="0">
              <a:buNone/>
            </a:pPr>
            <a:endParaRPr lang="en-US">
              <a:ea typeface="+mj-lt"/>
              <a:cs typeface="+mj-lt"/>
            </a:endParaRPr>
          </a:p>
          <a:p>
            <a:pPr>
              <a:buNone/>
            </a:pPr>
            <a:r>
              <a:rPr lang="en-US" b="1">
                <a:ea typeface="+mj-lt"/>
                <a:cs typeface="+mj-lt"/>
              </a:rPr>
              <a:t>Who can receive P-EBT?</a:t>
            </a:r>
            <a:endParaRPr lang="en-US">
              <a:ea typeface="+mj-lt"/>
              <a:cs typeface="+mj-lt"/>
            </a:endParaRPr>
          </a:p>
          <a:p>
            <a:pPr>
              <a:buFont typeface="Wingdings"/>
              <a:buChar char="§"/>
            </a:pPr>
            <a:r>
              <a:rPr lang="en-US">
                <a:ea typeface="+mj-lt"/>
                <a:cs typeface="+mj-lt"/>
              </a:rPr>
              <a:t>Students enrolled in a K-12 school that offers a school lunch program during the normal school year </a:t>
            </a:r>
            <a:r>
              <a:rPr lang="en-US" b="1">
                <a:ea typeface="+mj-lt"/>
                <a:cs typeface="+mj-lt"/>
              </a:rPr>
              <a:t>AND</a:t>
            </a:r>
            <a:endParaRPr lang="en-US">
              <a:ea typeface="+mj-lt"/>
              <a:cs typeface="+mj-lt"/>
            </a:endParaRPr>
          </a:p>
          <a:p>
            <a:pPr>
              <a:buFont typeface="Wingdings"/>
              <a:buChar char="§"/>
            </a:pPr>
            <a:r>
              <a:rPr lang="en-US">
                <a:ea typeface="+mj-lt"/>
                <a:cs typeface="+mj-lt"/>
              </a:rPr>
              <a:t>Is eligible for free or reduced-price school meals </a:t>
            </a:r>
            <a:r>
              <a:rPr lang="en-US" b="1" u="sng">
                <a:ea typeface="+mj-lt"/>
                <a:cs typeface="+mj-lt"/>
              </a:rPr>
              <a:t>OR</a:t>
            </a:r>
            <a:r>
              <a:rPr lang="en-US">
                <a:ea typeface="+mj-lt"/>
                <a:cs typeface="+mj-lt"/>
              </a:rPr>
              <a:t> </a:t>
            </a:r>
          </a:p>
          <a:p>
            <a:pPr>
              <a:buFont typeface="Wingdings"/>
              <a:buChar char="§"/>
            </a:pPr>
            <a:r>
              <a:rPr lang="en-US">
                <a:ea typeface="+mj-lt"/>
                <a:cs typeface="+mj-lt"/>
              </a:rPr>
              <a:t>Is attending a school where meals are free for all students such as a Provision 2 or Community Eligibility Provision School.  </a:t>
            </a:r>
          </a:p>
          <a:p>
            <a:pPr indent="0">
              <a:buNone/>
            </a:pPr>
            <a:endParaRPr lang="en-US">
              <a:ea typeface="+mj-lt"/>
              <a:cs typeface="+mj-lt"/>
            </a:endParaRPr>
          </a:p>
          <a:p>
            <a:pPr marL="0" indent="0">
              <a:buNone/>
            </a:pPr>
            <a:endParaRPr lang="en-US">
              <a:cs typeface="Segoe UI"/>
            </a:endParaRPr>
          </a:p>
        </p:txBody>
      </p:sp>
    </p:spTree>
    <p:extLst>
      <p:ext uri="{BB962C8B-B14F-4D97-AF65-F5344CB8AC3E}">
        <p14:creationId xmlns:p14="http://schemas.microsoft.com/office/powerpoint/2010/main" val="3416028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28FBA-AB6E-4500-8F5D-1C35A0F1FEF9}"/>
              </a:ext>
            </a:extLst>
          </p:cNvPr>
          <p:cNvSpPr>
            <a:spLocks noGrp="1"/>
          </p:cNvSpPr>
          <p:nvPr>
            <p:ph type="title"/>
          </p:nvPr>
        </p:nvSpPr>
        <p:spPr/>
        <p:txBody>
          <a:bodyPr/>
          <a:lstStyle/>
          <a:p>
            <a:r>
              <a:rPr lang="en-US">
                <a:ea typeface="+mj-lt"/>
                <a:cs typeface="+mj-lt"/>
              </a:rPr>
              <a:t>P-EBT - What do schools need to do?</a:t>
            </a:r>
            <a:endParaRPr lang="en-US"/>
          </a:p>
        </p:txBody>
      </p:sp>
      <p:sp>
        <p:nvSpPr>
          <p:cNvPr id="4" name="Content Placeholder 3">
            <a:extLst>
              <a:ext uri="{FF2B5EF4-FFF2-40B4-BE49-F238E27FC236}">
                <a16:creationId xmlns:a16="http://schemas.microsoft.com/office/drawing/2014/main" id="{37C40B2C-6C39-4D60-A068-30EC3DD32F9D}"/>
              </a:ext>
            </a:extLst>
          </p:cNvPr>
          <p:cNvSpPr>
            <a:spLocks noGrp="1"/>
          </p:cNvSpPr>
          <p:nvPr>
            <p:ph idx="1"/>
          </p:nvPr>
        </p:nvSpPr>
        <p:spPr>
          <a:xfrm>
            <a:off x="838200" y="1681852"/>
            <a:ext cx="10515600" cy="4787822"/>
          </a:xfrm>
        </p:spPr>
        <p:txBody>
          <a:bodyPr vert="horz" lIns="91440" tIns="45720" rIns="91440" bIns="45720" rtlCol="0" anchor="t">
            <a:normAutofit/>
          </a:bodyPr>
          <a:lstStyle/>
          <a:p>
            <a:pPr marL="0" indent="0">
              <a:buNone/>
            </a:pPr>
            <a:endParaRPr lang="en-US" b="1" dirty="0">
              <a:cs typeface="Segoe UI"/>
            </a:endParaRPr>
          </a:p>
          <a:p>
            <a:pPr marL="0" indent="0">
              <a:buNone/>
            </a:pPr>
            <a:r>
              <a:rPr lang="en-US" b="1" dirty="0">
                <a:ea typeface="+mj-lt"/>
                <a:cs typeface="+mj-lt"/>
              </a:rPr>
              <a:t>1. Distribute information to families</a:t>
            </a:r>
          </a:p>
          <a:p>
            <a:pPr marL="914400" lvl="2" indent="0">
              <a:buNone/>
            </a:pPr>
            <a:endParaRPr lang="en-US" sz="2800" dirty="0">
              <a:cs typeface="Segoe UI"/>
            </a:endParaRPr>
          </a:p>
          <a:p>
            <a:pPr lvl="2"/>
            <a:endParaRPr lang="en-US" b="1" dirty="0">
              <a:cs typeface="Segoe UI"/>
            </a:endParaRPr>
          </a:p>
          <a:p>
            <a:pPr marL="0" indent="0">
              <a:buNone/>
            </a:pPr>
            <a:r>
              <a:rPr lang="en-US" b="1" dirty="0">
                <a:ea typeface="+mj-lt"/>
                <a:cs typeface="+mj-lt"/>
              </a:rPr>
              <a:t>2. Continue to process F/R Applications; download DC list; Update CEDARS</a:t>
            </a:r>
          </a:p>
          <a:p>
            <a:pPr marL="0" indent="0">
              <a:buNone/>
            </a:pPr>
            <a:endParaRPr lang="en-US" dirty="0">
              <a:cs typeface="Segoe UI"/>
            </a:endParaRPr>
          </a:p>
          <a:p>
            <a:pPr marL="0" indent="0">
              <a:buNone/>
            </a:pPr>
            <a:r>
              <a:rPr lang="en-US" b="1" dirty="0">
                <a:cs typeface="Segoe UI"/>
              </a:rPr>
              <a:t>3. Work with others in your district/school that work with families...</a:t>
            </a:r>
          </a:p>
          <a:p>
            <a:pPr lvl="2"/>
            <a:endParaRPr lang="en-US" b="1" dirty="0">
              <a:cs typeface="Segoe UI"/>
            </a:endParaRPr>
          </a:p>
          <a:p>
            <a:pPr lvl="2"/>
            <a:endParaRPr lang="en-US" b="1" dirty="0">
              <a:cs typeface="Segoe UI"/>
            </a:endParaRPr>
          </a:p>
          <a:p>
            <a:pPr indent="0">
              <a:buNone/>
            </a:pPr>
            <a:endParaRPr lang="en-US" b="1" dirty="0">
              <a:cs typeface="Segoe UI"/>
            </a:endParaRPr>
          </a:p>
          <a:p>
            <a:pPr marL="0" indent="0">
              <a:buNone/>
            </a:pPr>
            <a:endParaRPr lang="en-US" dirty="0">
              <a:cs typeface="Segoe UI"/>
            </a:endParaRPr>
          </a:p>
        </p:txBody>
      </p:sp>
    </p:spTree>
    <p:extLst>
      <p:ext uri="{BB962C8B-B14F-4D97-AF65-F5344CB8AC3E}">
        <p14:creationId xmlns:p14="http://schemas.microsoft.com/office/powerpoint/2010/main" val="2316301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7C40B2C-6C39-4D60-A068-30EC3DD32F9D}"/>
              </a:ext>
            </a:extLst>
          </p:cNvPr>
          <p:cNvSpPr>
            <a:spLocks noGrp="1"/>
          </p:cNvSpPr>
          <p:nvPr>
            <p:ph idx="1"/>
          </p:nvPr>
        </p:nvSpPr>
        <p:spPr>
          <a:xfrm>
            <a:off x="478766" y="1628315"/>
            <a:ext cx="10515600" cy="5233520"/>
          </a:xfrm>
        </p:spPr>
        <p:txBody>
          <a:bodyPr vert="horz" lIns="91440" tIns="45720" rIns="91440" bIns="45720" rtlCol="0" anchor="ctr">
            <a:normAutofit/>
          </a:bodyPr>
          <a:lstStyle/>
          <a:p>
            <a:pPr marL="0" indent="0">
              <a:buNone/>
            </a:pPr>
            <a:endParaRPr lang="en-US" dirty="0">
              <a:ea typeface="+mj-lt"/>
              <a:cs typeface="+mj-lt"/>
            </a:endParaRPr>
          </a:p>
          <a:p>
            <a:pPr marL="0" indent="0">
              <a:buNone/>
            </a:pPr>
            <a:r>
              <a:rPr lang="en-US" b="1" dirty="0">
                <a:ea typeface="+mj-lt"/>
                <a:cs typeface="+mj-lt"/>
              </a:rPr>
              <a:t>2. Continue to process F/R Applications; download DC list; Update CEDARS</a:t>
            </a:r>
          </a:p>
          <a:p>
            <a:pPr marL="0" indent="0">
              <a:buNone/>
            </a:pPr>
            <a:endParaRPr lang="en-US" dirty="0">
              <a:cs typeface="Segoe UI"/>
            </a:endParaRPr>
          </a:p>
          <a:p>
            <a:pPr marL="0" indent="0">
              <a:buNone/>
            </a:pPr>
            <a:r>
              <a:rPr lang="en-US" b="1" dirty="0">
                <a:cs typeface="Segoe UI"/>
              </a:rPr>
              <a:t>3. Work with others in your district/school that work with families...</a:t>
            </a:r>
          </a:p>
          <a:p>
            <a:pPr lvl="1"/>
            <a:r>
              <a:rPr lang="en-US" dirty="0">
                <a:cs typeface="Segoe UI"/>
              </a:rPr>
              <a:t>McKinney-Vento liaisons</a:t>
            </a:r>
          </a:p>
          <a:p>
            <a:pPr lvl="1"/>
            <a:r>
              <a:rPr lang="en-US" dirty="0">
                <a:cs typeface="Segoe UI"/>
              </a:rPr>
              <a:t>Migrant liaisons</a:t>
            </a:r>
          </a:p>
          <a:p>
            <a:pPr lvl="1"/>
            <a:r>
              <a:rPr lang="en-US" dirty="0">
                <a:cs typeface="Segoe UI"/>
              </a:rPr>
              <a:t>School Counselors/ Nurses</a:t>
            </a:r>
          </a:p>
          <a:p>
            <a:pPr lvl="1"/>
            <a:endParaRPr lang="en-US" b="1" dirty="0">
              <a:cs typeface="Segoe UI"/>
            </a:endParaRPr>
          </a:p>
          <a:p>
            <a:pPr lvl="2"/>
            <a:endParaRPr lang="en-US" b="1" dirty="0">
              <a:cs typeface="Segoe UI"/>
            </a:endParaRPr>
          </a:p>
          <a:p>
            <a:pPr indent="0">
              <a:buNone/>
            </a:pPr>
            <a:endParaRPr lang="en-US" b="1" dirty="0">
              <a:cs typeface="Segoe UI"/>
            </a:endParaRPr>
          </a:p>
          <a:p>
            <a:pPr marL="0" indent="0">
              <a:buNone/>
            </a:pPr>
            <a:endParaRPr lang="en-US" dirty="0">
              <a:cs typeface="Segoe UI"/>
            </a:endParaRPr>
          </a:p>
        </p:txBody>
      </p:sp>
      <p:sp>
        <p:nvSpPr>
          <p:cNvPr id="3" name="Title 1">
            <a:extLst>
              <a:ext uri="{FF2B5EF4-FFF2-40B4-BE49-F238E27FC236}">
                <a16:creationId xmlns:a16="http://schemas.microsoft.com/office/drawing/2014/main" id="{94837E5F-AB03-474B-A840-DCBC113E974B}"/>
              </a:ext>
            </a:extLst>
          </p:cNvPr>
          <p:cNvSpPr txBox="1">
            <a:spLocks/>
          </p:cNvSpPr>
          <p:nvPr/>
        </p:nvSpPr>
        <p:spPr>
          <a:xfrm>
            <a:off x="478766" y="29323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2"/>
                </a:solidFill>
                <a:latin typeface="+mj-lt"/>
                <a:ea typeface="+mj-ea"/>
                <a:cs typeface="+mj-cs"/>
              </a:defRPr>
            </a:lvl1pPr>
          </a:lstStyle>
          <a:p>
            <a:r>
              <a:rPr lang="en-US">
                <a:ea typeface="+mj-lt"/>
                <a:cs typeface="+mj-lt"/>
              </a:rPr>
              <a:t>P-EBT - What do schools need to do?</a:t>
            </a:r>
            <a:endParaRPr lang="en-US"/>
          </a:p>
        </p:txBody>
      </p:sp>
    </p:spTree>
    <p:extLst>
      <p:ext uri="{BB962C8B-B14F-4D97-AF65-F5344CB8AC3E}">
        <p14:creationId xmlns:p14="http://schemas.microsoft.com/office/powerpoint/2010/main" val="2565487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8A5341-E557-4AC5-9493-54E39C0350EC}"/>
              </a:ext>
            </a:extLst>
          </p:cNvPr>
          <p:cNvSpPr>
            <a:spLocks noGrp="1"/>
          </p:cNvSpPr>
          <p:nvPr>
            <p:ph type="title"/>
          </p:nvPr>
        </p:nvSpPr>
        <p:spPr/>
        <p:txBody>
          <a:bodyPr>
            <a:normAutofit/>
          </a:bodyPr>
          <a:lstStyle/>
          <a:p>
            <a:pPr algn="ctr"/>
            <a:r>
              <a:rPr lang="en-US" b="1"/>
              <a:t>USDA Waivers</a:t>
            </a:r>
          </a:p>
        </p:txBody>
      </p:sp>
    </p:spTree>
    <p:extLst>
      <p:ext uri="{BB962C8B-B14F-4D97-AF65-F5344CB8AC3E}">
        <p14:creationId xmlns:p14="http://schemas.microsoft.com/office/powerpoint/2010/main" val="1417804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28FBA-AB6E-4500-8F5D-1C35A0F1FEF9}"/>
              </a:ext>
            </a:extLst>
          </p:cNvPr>
          <p:cNvSpPr>
            <a:spLocks noGrp="1"/>
          </p:cNvSpPr>
          <p:nvPr>
            <p:ph type="title"/>
          </p:nvPr>
        </p:nvSpPr>
        <p:spPr/>
        <p:txBody>
          <a:bodyPr/>
          <a:lstStyle/>
          <a:p>
            <a:r>
              <a:rPr lang="en-US">
                <a:ea typeface="+mj-lt"/>
                <a:cs typeface="+mj-lt"/>
              </a:rPr>
              <a:t>Nationwide Waiver Extensions</a:t>
            </a:r>
          </a:p>
        </p:txBody>
      </p:sp>
      <p:sp>
        <p:nvSpPr>
          <p:cNvPr id="3" name="Content Placeholder 2">
            <a:extLst>
              <a:ext uri="{FF2B5EF4-FFF2-40B4-BE49-F238E27FC236}">
                <a16:creationId xmlns:a16="http://schemas.microsoft.com/office/drawing/2014/main" id="{0FE7D86D-20CE-4B04-A5A0-0E7E15A4DAC2}"/>
              </a:ext>
            </a:extLst>
          </p:cNvPr>
          <p:cNvSpPr>
            <a:spLocks noGrp="1"/>
          </p:cNvSpPr>
          <p:nvPr>
            <p:ph idx="1"/>
          </p:nvPr>
        </p:nvSpPr>
        <p:spPr/>
        <p:txBody>
          <a:bodyPr vert="horz" lIns="91440" tIns="45720" rIns="91440" bIns="45720" rtlCol="0" anchor="t">
            <a:normAutofit/>
          </a:bodyPr>
          <a:lstStyle/>
          <a:p>
            <a:pPr marL="0" indent="0">
              <a:buNone/>
            </a:pPr>
            <a:r>
              <a:rPr lang="en-US" sz="2400" dirty="0">
                <a:cs typeface="Segoe UI"/>
              </a:rPr>
              <a:t>Extended for summer meal service: </a:t>
            </a:r>
          </a:p>
          <a:p>
            <a:r>
              <a:rPr lang="en-US" sz="2400" dirty="0">
                <a:cs typeface="Segoe UI"/>
              </a:rPr>
              <a:t>Meal Service Time Flexibility – allows multiple meals or days of meals</a:t>
            </a:r>
          </a:p>
          <a:p>
            <a:r>
              <a:rPr lang="en-US" sz="2400" dirty="0">
                <a:cs typeface="Segoe UI"/>
              </a:rPr>
              <a:t>Non-Congregate Feeding – allows grab-n-go</a:t>
            </a:r>
          </a:p>
          <a:p>
            <a:r>
              <a:rPr lang="en-US" sz="2400" dirty="0">
                <a:cs typeface="Segoe UI"/>
              </a:rPr>
              <a:t>Authorization for Parents/Guardians for meal pick up </a:t>
            </a:r>
            <a:r>
              <a:rPr lang="en-US" sz="2400" b="1" dirty="0">
                <a:cs typeface="Segoe UI"/>
              </a:rPr>
              <a:t> </a:t>
            </a:r>
          </a:p>
          <a:p>
            <a:endParaRPr lang="en-US" sz="2400" dirty="0">
              <a:cs typeface="Segoe UI"/>
            </a:endParaRPr>
          </a:p>
          <a:p>
            <a:pPr marL="0" indent="0">
              <a:buNone/>
            </a:pPr>
            <a:endParaRPr lang="en-US" sz="2400" b="1" dirty="0">
              <a:cs typeface="Segoe UI"/>
            </a:endParaRPr>
          </a:p>
        </p:txBody>
      </p:sp>
    </p:spTree>
    <p:extLst>
      <p:ext uri="{BB962C8B-B14F-4D97-AF65-F5344CB8AC3E}">
        <p14:creationId xmlns:p14="http://schemas.microsoft.com/office/powerpoint/2010/main" val="1073553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28FBA-AB6E-4500-8F5D-1C35A0F1FEF9}"/>
              </a:ext>
            </a:extLst>
          </p:cNvPr>
          <p:cNvSpPr>
            <a:spLocks noGrp="1"/>
          </p:cNvSpPr>
          <p:nvPr>
            <p:ph type="title"/>
          </p:nvPr>
        </p:nvSpPr>
        <p:spPr>
          <a:xfrm>
            <a:off x="550653" y="365125"/>
            <a:ext cx="10875033" cy="1339940"/>
          </a:xfrm>
        </p:spPr>
        <p:txBody>
          <a:bodyPr/>
          <a:lstStyle/>
          <a:p>
            <a:r>
              <a:rPr lang="en-US">
                <a:ea typeface="+mj-lt"/>
                <a:cs typeface="+mj-lt"/>
              </a:rPr>
              <a:t>State Waiver Requests </a:t>
            </a:r>
          </a:p>
        </p:txBody>
      </p:sp>
      <p:sp>
        <p:nvSpPr>
          <p:cNvPr id="3" name="Content Placeholder 2">
            <a:extLst>
              <a:ext uri="{FF2B5EF4-FFF2-40B4-BE49-F238E27FC236}">
                <a16:creationId xmlns:a16="http://schemas.microsoft.com/office/drawing/2014/main" id="{0FE7D86D-20CE-4B04-A5A0-0E7E15A4DAC2}"/>
              </a:ext>
            </a:extLst>
          </p:cNvPr>
          <p:cNvSpPr>
            <a:spLocks noGrp="1"/>
          </p:cNvSpPr>
          <p:nvPr>
            <p:ph idx="1"/>
          </p:nvPr>
        </p:nvSpPr>
        <p:spPr/>
        <p:txBody>
          <a:bodyPr vert="horz" lIns="91440" tIns="45720" rIns="91440" bIns="45720" rtlCol="0" anchor="t">
            <a:normAutofit/>
          </a:bodyPr>
          <a:lstStyle/>
          <a:p>
            <a:endParaRPr lang="en-US" sz="2400" dirty="0">
              <a:cs typeface="Segoe UI"/>
            </a:endParaRPr>
          </a:p>
          <a:p>
            <a:pPr marL="0" indent="0">
              <a:buNone/>
            </a:pPr>
            <a:r>
              <a:rPr lang="en-US" sz="2400" b="1" dirty="0">
                <a:cs typeface="Segoe UI"/>
              </a:rPr>
              <a:t>Submitted – but NOT approved to date</a:t>
            </a:r>
          </a:p>
          <a:p>
            <a:r>
              <a:rPr lang="en-US" sz="2400" dirty="0">
                <a:cs typeface="Segoe UI"/>
              </a:rPr>
              <a:t>Extension of Non-Area Eligibility waiver</a:t>
            </a:r>
          </a:p>
          <a:p>
            <a:pPr marL="457200" lvl="1" indent="0">
              <a:buNone/>
            </a:pPr>
            <a:r>
              <a:rPr lang="en-US" sz="2000" dirty="0">
                <a:cs typeface="Segoe UI"/>
              </a:rPr>
              <a:t>For summer meals – programs can operate in areas where 50% or more of the children qualify for Free or Reduced price meals or by census data.</a:t>
            </a:r>
          </a:p>
          <a:p>
            <a:pPr marL="457200" lvl="1" indent="0">
              <a:buNone/>
            </a:pPr>
            <a:r>
              <a:rPr lang="en-US" sz="2000" dirty="0">
                <a:cs typeface="Segoe UI"/>
              </a:rPr>
              <a:t>Once qualified a site may serve any child who comes to the site</a:t>
            </a:r>
          </a:p>
          <a:p>
            <a:pPr marL="457200" lvl="1" indent="0">
              <a:buNone/>
            </a:pPr>
            <a:endParaRPr lang="en-US" sz="2000" b="1" dirty="0">
              <a:cs typeface="Segoe UI"/>
            </a:endParaRPr>
          </a:p>
        </p:txBody>
      </p:sp>
    </p:spTree>
    <p:extLst>
      <p:ext uri="{BB962C8B-B14F-4D97-AF65-F5344CB8AC3E}">
        <p14:creationId xmlns:p14="http://schemas.microsoft.com/office/powerpoint/2010/main" val="50635531"/>
      </p:ext>
    </p:extLst>
  </p:cSld>
  <p:clrMapOvr>
    <a:masterClrMapping/>
  </p:clrMapOvr>
</p:sld>
</file>

<file path=ppt/theme/theme1.xml><?xml version="1.0" encoding="utf-8"?>
<a:theme xmlns:a="http://schemas.openxmlformats.org/drawingml/2006/main" name="1_Office Theme">
  <a:themeElements>
    <a:clrScheme name="OSPI New Palette">
      <a:dk1>
        <a:srgbClr val="40403D"/>
      </a:dk1>
      <a:lt1>
        <a:srgbClr val="F7F5EB"/>
      </a:lt1>
      <a:dk2>
        <a:srgbClr val="40403D"/>
      </a:dk2>
      <a:lt2>
        <a:srgbClr val="F7F5EB"/>
      </a:lt2>
      <a:accent1>
        <a:srgbClr val="FBC639"/>
      </a:accent1>
      <a:accent2>
        <a:srgbClr val="0D5761"/>
      </a:accent2>
      <a:accent3>
        <a:srgbClr val="8CB5AB"/>
      </a:accent3>
      <a:accent4>
        <a:srgbClr val="68829E"/>
      </a:accent4>
      <a:accent5>
        <a:srgbClr val="6FB5BF"/>
      </a:accent5>
      <a:accent6>
        <a:srgbClr val="626D71"/>
      </a:accent6>
      <a:hlink>
        <a:srgbClr val="68829E"/>
      </a:hlink>
      <a:folHlink>
        <a:srgbClr val="C490AA"/>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SPI Powerpoint template" id="{52854E3E-EEB8-4073-ADF0-8B554B4036A4}" vid="{E3E00669-6402-4069-A58D-6C3F8EF998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885EA70AC715F41820BA78BF66BEF57" ma:contentTypeVersion="5" ma:contentTypeDescription="Create a new document." ma:contentTypeScope="" ma:versionID="2dedcd3f968a7b02c65df2b64a48b9a3">
  <xsd:schema xmlns:xsd="http://www.w3.org/2001/XMLSchema" xmlns:xs="http://www.w3.org/2001/XMLSchema" xmlns:p="http://schemas.microsoft.com/office/2006/metadata/properties" xmlns:ns3="f208ddda-dc12-4089-b727-1fcc317fc561" xmlns:ns4="5fa9a5bc-70ca-4e30-b304-1cbe14bb013f" targetNamespace="http://schemas.microsoft.com/office/2006/metadata/properties" ma:root="true" ma:fieldsID="c7e254bd2ecc410ec0a2e257ca555555" ns3:_="" ns4:_="">
    <xsd:import namespace="f208ddda-dc12-4089-b727-1fcc317fc561"/>
    <xsd:import namespace="5fa9a5bc-70ca-4e30-b304-1cbe14bb013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08ddda-dc12-4089-b727-1fcc317fc5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a9a5bc-70ca-4e30-b304-1cbe14bb013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CC34495-1C10-4C82-9F3E-87B5514EB9FE}">
  <ds:schemaRefs>
    <ds:schemaRef ds:uri="http://schemas.microsoft.com/sharepoint/v3/contenttype/forms"/>
  </ds:schemaRefs>
</ds:datastoreItem>
</file>

<file path=customXml/itemProps2.xml><?xml version="1.0" encoding="utf-8"?>
<ds:datastoreItem xmlns:ds="http://schemas.openxmlformats.org/officeDocument/2006/customXml" ds:itemID="{2DF41D31-7E55-48FF-998D-80A3BE9A67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08ddda-dc12-4089-b727-1fcc317fc561"/>
    <ds:schemaRef ds:uri="5fa9a5bc-70ca-4e30-b304-1cbe14bb01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5A07BA-8B38-4C1F-9962-78778E7A3F78}">
  <ds:schemaRefs>
    <ds:schemaRef ds:uri="http://schemas.microsoft.com/office/2006/documentManagement/types"/>
    <ds:schemaRef ds:uri="http://schemas.microsoft.com/office/infopath/2007/PartnerControls"/>
    <ds:schemaRef ds:uri="f208ddda-dc12-4089-b727-1fcc317fc561"/>
    <ds:schemaRef ds:uri="http://purl.org/dc/elements/1.1/"/>
    <ds:schemaRef ds:uri="http://schemas.microsoft.com/office/2006/metadata/properties"/>
    <ds:schemaRef ds:uri="http://purl.org/dc/terms/"/>
    <ds:schemaRef ds:uri="http://schemas.openxmlformats.org/package/2006/metadata/core-properties"/>
    <ds:schemaRef ds:uri="5fa9a5bc-70ca-4e30-b304-1cbe14bb013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OSPI Powerpoint template</Template>
  <TotalTime>19</TotalTime>
  <Words>2135</Words>
  <Application>Microsoft Macintosh PowerPoint</Application>
  <PresentationFormat>Widescreen</PresentationFormat>
  <Paragraphs>153</Paragraphs>
  <Slides>17</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Arial,Sans-Serif</vt:lpstr>
      <vt:lpstr>Calibri</vt:lpstr>
      <vt:lpstr>Segoe UI</vt:lpstr>
      <vt:lpstr>Times New Roman</vt:lpstr>
      <vt:lpstr>Wingdings</vt:lpstr>
      <vt:lpstr>1_Office Theme</vt:lpstr>
      <vt:lpstr>School Meal Programs and Summer Meal Programs</vt:lpstr>
      <vt:lpstr>THANK YOU!</vt:lpstr>
      <vt:lpstr>Pandemic-EBT (P-EBT)</vt:lpstr>
      <vt:lpstr>P-EBT</vt:lpstr>
      <vt:lpstr>P-EBT - What do schools need to do?</vt:lpstr>
      <vt:lpstr>PowerPoint Presentation</vt:lpstr>
      <vt:lpstr>USDA Waivers</vt:lpstr>
      <vt:lpstr>Nationwide Waiver Extensions</vt:lpstr>
      <vt:lpstr>State Waiver Requests </vt:lpstr>
      <vt:lpstr>Supporting families during the summer</vt:lpstr>
      <vt:lpstr>PowerPoint Presentation</vt:lpstr>
      <vt:lpstr>Promoting Summer Meals</vt:lpstr>
      <vt:lpstr>Providing Summer Meals</vt:lpstr>
      <vt:lpstr>Options</vt:lpstr>
      <vt:lpstr>Supporting summer meals</vt:lpstr>
      <vt:lpstr>PowerPoint Presentation</vt:lpstr>
      <vt:lpstr>Creative Commons License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5/13 COVID-19 Update Webinar for School Meal Programs and SFSP Sponsors</dc:title>
  <dc:creator>Samantha Brueske</dc:creator>
  <cp:lastModifiedBy>Microsoft Office User</cp:lastModifiedBy>
  <cp:revision>5</cp:revision>
  <cp:lastPrinted>2020-05-15T16:18:41Z</cp:lastPrinted>
  <dcterms:created xsi:type="dcterms:W3CDTF">2020-05-14T16:55:35Z</dcterms:created>
  <dcterms:modified xsi:type="dcterms:W3CDTF">2020-06-05T17:11:46Z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0x010100B885EA70AC715F41820BA78BF66BEF57</vt:lpwstr>
  </property>
</Properties>
</file>